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3CF7486E-87EC-4A93-A612-922DC0882608}" type="datetimeFigureOut">
              <a:rPr lang="pl-PL" smtClean="0"/>
              <a:t>2021-03-16</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oliniow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oliniow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oliniow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FCA3309E-A8A1-4FF6-B2C0-19CCB8DCA91F}"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CF7486E-87EC-4A93-A612-922DC0882608}" type="datetimeFigureOut">
              <a:rPr lang="pl-PL" smtClean="0"/>
              <a:t>2021-03-16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CA3309E-A8A1-4FF6-B2C0-19CCB8DCA91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CF7486E-87EC-4A93-A612-922DC0882608}" type="datetimeFigureOut">
              <a:rPr lang="pl-PL" smtClean="0"/>
              <a:t>2021-03-16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CA3309E-A8A1-4FF6-B2C0-19CCB8DCA91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3CF7486E-87EC-4A93-A612-922DC0882608}" type="datetimeFigureOut">
              <a:rPr lang="pl-PL" smtClean="0"/>
              <a:t>2021-03-16</a:t>
            </a:fld>
            <a:endParaRPr lang="pl-PL"/>
          </a:p>
        </p:txBody>
      </p:sp>
      <p:sp>
        <p:nvSpPr>
          <p:cNvPr id="9" name="Symbol zastępczy numeru slajdu 8"/>
          <p:cNvSpPr>
            <a:spLocks noGrp="1"/>
          </p:cNvSpPr>
          <p:nvPr>
            <p:ph type="sldNum" sz="quarter" idx="15"/>
          </p:nvPr>
        </p:nvSpPr>
        <p:spPr/>
        <p:txBody>
          <a:bodyPr rtlCol="0"/>
          <a:lstStyle/>
          <a:p>
            <a:fld id="{FCA3309E-A8A1-4FF6-B2C0-19CCB8DCA91F}" type="slidenum">
              <a:rPr lang="pl-PL" smtClean="0"/>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3CF7486E-87EC-4A93-A612-922DC0882608}" type="datetimeFigureOut">
              <a:rPr lang="pl-PL" smtClean="0"/>
              <a:t>2021-03-16</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oliniow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oliniow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oliniow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FCA3309E-A8A1-4FF6-B2C0-19CCB8DCA91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3CF7486E-87EC-4A93-A612-922DC0882608}" type="datetimeFigureOut">
              <a:rPr lang="pl-PL" smtClean="0"/>
              <a:t>2021-03-16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CA3309E-A8A1-4FF6-B2C0-19CCB8DCA91F}" type="slidenum">
              <a:rPr lang="pl-PL" smtClean="0"/>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3CF7486E-87EC-4A93-A612-922DC0882608}" type="datetimeFigureOut">
              <a:rPr lang="pl-PL" smtClean="0"/>
              <a:t>2021-03-16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CA3309E-A8A1-4FF6-B2C0-19CCB8DCA91F}" type="slidenum">
              <a:rPr lang="pl-PL" smtClean="0"/>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3CF7486E-87EC-4A93-A612-922DC0882608}" type="datetimeFigureOut">
              <a:rPr lang="pl-PL" smtClean="0"/>
              <a:t>2021-03-16</a:t>
            </a:fld>
            <a:endParaRPr lang="pl-PL"/>
          </a:p>
        </p:txBody>
      </p:sp>
      <p:sp>
        <p:nvSpPr>
          <p:cNvPr id="7" name="Symbol zastępczy numeru slajdu 6"/>
          <p:cNvSpPr>
            <a:spLocks noGrp="1"/>
          </p:cNvSpPr>
          <p:nvPr>
            <p:ph type="sldNum" sz="quarter" idx="11"/>
          </p:nvPr>
        </p:nvSpPr>
        <p:spPr/>
        <p:txBody>
          <a:bodyPr rtlCol="0"/>
          <a:lstStyle/>
          <a:p>
            <a:fld id="{FCA3309E-A8A1-4FF6-B2C0-19CCB8DCA91F}" type="slidenum">
              <a:rPr lang="pl-PL" smtClean="0"/>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CF7486E-87EC-4A93-A612-922DC0882608}" type="datetimeFigureOut">
              <a:rPr lang="pl-PL" smtClean="0"/>
              <a:t>2021-03-16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CA3309E-A8A1-4FF6-B2C0-19CCB8DCA91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oliniow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oliniow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oliniow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3CF7486E-87EC-4A93-A612-922DC0882608}" type="datetimeFigureOut">
              <a:rPr lang="pl-PL" smtClean="0"/>
              <a:t>2021-03-16</a:t>
            </a:fld>
            <a:endParaRPr lang="pl-PL"/>
          </a:p>
        </p:txBody>
      </p:sp>
      <p:sp>
        <p:nvSpPr>
          <p:cNvPr id="22" name="Symbol zastępczy numeru slajdu 21"/>
          <p:cNvSpPr>
            <a:spLocks noGrp="1"/>
          </p:cNvSpPr>
          <p:nvPr>
            <p:ph type="sldNum" sz="quarter" idx="15"/>
          </p:nvPr>
        </p:nvSpPr>
        <p:spPr/>
        <p:txBody>
          <a:bodyPr rtlCol="0"/>
          <a:lstStyle/>
          <a:p>
            <a:fld id="{FCA3309E-A8A1-4FF6-B2C0-19CCB8DCA91F}" type="slidenum">
              <a:rPr lang="pl-PL" smtClean="0"/>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oliniow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oliniow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oliniow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oliniow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oliniow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3CF7486E-87EC-4A93-A612-922DC0882608}" type="datetimeFigureOut">
              <a:rPr lang="pl-PL" smtClean="0"/>
              <a:t>2021-03-16</a:t>
            </a:fld>
            <a:endParaRPr lang="pl-PL"/>
          </a:p>
        </p:txBody>
      </p:sp>
      <p:sp>
        <p:nvSpPr>
          <p:cNvPr id="18" name="Symbol zastępczy numeru slajdu 17"/>
          <p:cNvSpPr>
            <a:spLocks noGrp="1"/>
          </p:cNvSpPr>
          <p:nvPr>
            <p:ph type="sldNum" sz="quarter" idx="11"/>
          </p:nvPr>
        </p:nvSpPr>
        <p:spPr/>
        <p:txBody>
          <a:bodyPr rtlCol="0"/>
          <a:lstStyle/>
          <a:p>
            <a:fld id="{FCA3309E-A8A1-4FF6-B2C0-19CCB8DCA91F}" type="slidenum">
              <a:rPr lang="pl-PL" smtClean="0"/>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oliniow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CF7486E-87EC-4A93-A612-922DC0882608}" type="datetimeFigureOut">
              <a:rPr lang="pl-PL" smtClean="0"/>
              <a:t>2021-03-16</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oliniow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oliniow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A3309E-A8A1-4FF6-B2C0-19CCB8DCA91F}"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t>Dojrzałość szkolna - gotowość dziecka do podjęcia obowiązku szkolnego</a:t>
            </a:r>
          </a:p>
        </p:txBody>
      </p:sp>
      <p:sp>
        <p:nvSpPr>
          <p:cNvPr id="3" name="Podtytuł 2"/>
          <p:cNvSpPr>
            <a:spLocks noGrp="1"/>
          </p:cNvSpPr>
          <p:nvPr>
            <p:ph type="subTitle" idx="1"/>
          </p:nvPr>
        </p:nvSpPr>
        <p:spPr/>
        <p:txBody>
          <a:bodyPr/>
          <a:lstStyle/>
          <a:p>
            <a:endParaRPr lang="pl-PL" dirty="0" smtClean="0"/>
          </a:p>
          <a:p>
            <a:pPr algn="r"/>
            <a:r>
              <a:rPr lang="pl-PL" dirty="0" smtClean="0"/>
              <a:t>Agnieszka Strzyż – pedagog </a:t>
            </a:r>
          </a:p>
          <a:p>
            <a:pPr algn="r"/>
            <a:r>
              <a:rPr lang="pl-PL" dirty="0" err="1" smtClean="0"/>
              <a:t>PCDNiPP</a:t>
            </a:r>
            <a:r>
              <a:rPr lang="pl-PL" dirty="0" smtClean="0"/>
              <a:t>-P w Górze</a:t>
            </a:r>
            <a:endParaRPr lang="pl-PL" dirty="0"/>
          </a:p>
        </p:txBody>
      </p:sp>
    </p:spTree>
    <p:extLst>
      <p:ext uri="{BB962C8B-B14F-4D97-AF65-F5344CB8AC3E}">
        <p14:creationId xmlns:p14="http://schemas.microsoft.com/office/powerpoint/2010/main" val="340443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Dojrzałość emocjonalna </a:t>
            </a:r>
            <a:endParaRPr lang="pl-PL" dirty="0"/>
          </a:p>
        </p:txBody>
      </p:sp>
      <p:sp>
        <p:nvSpPr>
          <p:cNvPr id="3" name="Symbol zastępczy zawartości 2"/>
          <p:cNvSpPr>
            <a:spLocks noGrp="1"/>
          </p:cNvSpPr>
          <p:nvPr>
            <p:ph sz="quarter" idx="1"/>
          </p:nvPr>
        </p:nvSpPr>
        <p:spPr/>
        <p:txBody>
          <a:bodyPr/>
          <a:lstStyle/>
          <a:p>
            <a:pPr marL="0" indent="0" algn="just">
              <a:buNone/>
            </a:pPr>
            <a:r>
              <a:rPr lang="pl-PL" dirty="0"/>
              <a:t>to zdolność do przeżywania bogatego i </a:t>
            </a:r>
            <a:r>
              <a:rPr lang="pl-PL" dirty="0" smtClean="0"/>
              <a:t>różnicowanego </a:t>
            </a:r>
            <a:r>
              <a:rPr lang="pl-PL" dirty="0"/>
              <a:t>świata </a:t>
            </a:r>
            <a:r>
              <a:rPr lang="pl-PL" dirty="0" smtClean="0"/>
              <a:t>uczuć, to odpowiednia </a:t>
            </a:r>
            <a:r>
              <a:rPr lang="pl-PL" dirty="0"/>
              <a:t>do wieku umiejętność panowania nad swoimi emocjami i kontrolowania ich. Impulsywność reakcji u 7 latka ulega obniżeniu, zaś czas przeżywania różnych stanów wydłuża się.  Uczeń dojrzały emocjonalnie odczuwa więź ze swoją grupą, z klasą, z panią. Przeżywa różne radości i smutki związane z życiem klasy. Dojrzały emocjonalnie 7 latek prawidłowo reaguje na pozytywne bądź negatywne uwagi dotyczące zachowania i postępów w nauce, nie załamuje się z byle powodów. </a:t>
            </a:r>
          </a:p>
        </p:txBody>
      </p:sp>
    </p:spTree>
    <p:extLst>
      <p:ext uri="{BB962C8B-B14F-4D97-AF65-F5344CB8AC3E}">
        <p14:creationId xmlns:p14="http://schemas.microsoft.com/office/powerpoint/2010/main" val="473695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548680"/>
            <a:ext cx="7467600" cy="5925272"/>
          </a:xfrm>
        </p:spPr>
        <p:txBody>
          <a:bodyPr/>
          <a:lstStyle/>
          <a:p>
            <a:pPr marL="0" indent="0">
              <a:buNone/>
            </a:pPr>
            <a:r>
              <a:rPr lang="pl-PL" dirty="0"/>
              <a:t>Dziecko niedojrzałe emocjonalnie jest wybuchowe, drażliwe, agresywne, złości się lub płacze z błahego powodu, często popada w konflikty z kolegami. Może też być zahamowane, zalęknione, niepewne, napięte, nadwrażliwe, płaczliwe. Taki typ dziecka boi się głośniejszych uwag nauczyciela nawet, gdy nie dotyczą ich samych. Czasami skarżą się na bóle głowy, brzucha, bezsenność, bywa, że przed wyjściem do szkoły mają wymioty, biegunkę.</a:t>
            </a:r>
          </a:p>
        </p:txBody>
      </p:sp>
    </p:spTree>
    <p:extLst>
      <p:ext uri="{BB962C8B-B14F-4D97-AF65-F5344CB8AC3E}">
        <p14:creationId xmlns:p14="http://schemas.microsoft.com/office/powerpoint/2010/main" val="240963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a:t>Na dojrzałość szkolną mają wpływ pewne czynniki, do których należą m. in.:</a:t>
            </a:r>
          </a:p>
        </p:txBody>
      </p:sp>
    </p:spTree>
    <p:extLst>
      <p:ext uri="{BB962C8B-B14F-4D97-AF65-F5344CB8AC3E}">
        <p14:creationId xmlns:p14="http://schemas.microsoft.com/office/powerpoint/2010/main" val="3194740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b="1" dirty="0" smtClean="0"/>
              <a:t>Czynniki </a:t>
            </a:r>
            <a:r>
              <a:rPr lang="pl-PL" b="1" dirty="0"/>
              <a:t>indywidualne </a:t>
            </a:r>
            <a:r>
              <a:rPr lang="pl-PL" dirty="0"/>
              <a:t>– są to przekazane drogą genetyczną lub wrodzone właściwości organizmu, a przede wszystkim ośrodkowego układu nerwowego, podłoża wyższych czynności psychicznych. Należą tu również potrzeby, skłonności i dążenia dziecka. </a:t>
            </a:r>
          </a:p>
        </p:txBody>
      </p:sp>
    </p:spTree>
    <p:extLst>
      <p:ext uri="{BB962C8B-B14F-4D97-AF65-F5344CB8AC3E}">
        <p14:creationId xmlns:p14="http://schemas.microsoft.com/office/powerpoint/2010/main" val="1076704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b="1" dirty="0" smtClean="0"/>
              <a:t>Czynniki </a:t>
            </a:r>
            <a:r>
              <a:rPr lang="pl-PL" b="1" dirty="0"/>
              <a:t>środowiskowe </a:t>
            </a:r>
            <a:r>
              <a:rPr lang="pl-PL" dirty="0"/>
              <a:t>– chodzi tutaj głównie o wpływy rodziny i przedszkola. Literatura podaje 3 główne grupy czynników rodzinnych mających wpływ na dojrzałość szkolną dziecka. </a:t>
            </a:r>
            <a:endParaRPr lang="pl-PL" dirty="0" smtClean="0"/>
          </a:p>
          <a:p>
            <a:pPr marL="0" indent="0">
              <a:buNone/>
            </a:pPr>
            <a:r>
              <a:rPr lang="pl-PL" dirty="0" smtClean="0"/>
              <a:t>Są </a:t>
            </a:r>
            <a:r>
              <a:rPr lang="pl-PL" dirty="0"/>
              <a:t>to: </a:t>
            </a:r>
          </a:p>
        </p:txBody>
      </p:sp>
    </p:spTree>
    <p:extLst>
      <p:ext uri="{BB962C8B-B14F-4D97-AF65-F5344CB8AC3E}">
        <p14:creationId xmlns:p14="http://schemas.microsoft.com/office/powerpoint/2010/main" val="3785848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b="1" dirty="0" smtClean="0"/>
              <a:t>Warunki </a:t>
            </a:r>
            <a:r>
              <a:rPr lang="pl-PL" b="1" dirty="0"/>
              <a:t>materialne </a:t>
            </a:r>
            <a:r>
              <a:rPr lang="pl-PL" dirty="0"/>
              <a:t>- od poziomu dochodów, sytuacji mieszkaniowej, wyposażenia gospodarstwa domowego zależy, jak rodzina będzie zaspokajała potrzeby dziecka, a więc czy będzie ono racjonalnie odżywiane, zaopatrzone w potrzebną odzież, czy będzie miało warunki do nauki, odpoczynku i zabawy.</a:t>
            </a:r>
          </a:p>
        </p:txBody>
      </p:sp>
    </p:spTree>
    <p:extLst>
      <p:ext uri="{BB962C8B-B14F-4D97-AF65-F5344CB8AC3E}">
        <p14:creationId xmlns:p14="http://schemas.microsoft.com/office/powerpoint/2010/main" val="153464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76672"/>
            <a:ext cx="7467600" cy="5997280"/>
          </a:xfrm>
        </p:spPr>
        <p:txBody>
          <a:bodyPr/>
          <a:lstStyle/>
          <a:p>
            <a:pPr marL="0" indent="0">
              <a:buNone/>
            </a:pPr>
            <a:r>
              <a:rPr lang="pl-PL" b="1" dirty="0" smtClean="0"/>
              <a:t>Warunki </a:t>
            </a:r>
            <a:r>
              <a:rPr lang="pl-PL" b="1" dirty="0"/>
              <a:t>kulturalne </a:t>
            </a:r>
            <a:r>
              <a:rPr lang="pl-PL" dirty="0"/>
              <a:t>jest to poziom wykształcenia rodziców, kultura językowa rodziny, potrzeby kulturalne, zasady wychowania dzieci, sposób spędzania czasu wolnego. </a:t>
            </a:r>
            <a:endParaRPr lang="pl-PL" dirty="0" smtClean="0"/>
          </a:p>
          <a:p>
            <a:pPr marL="0" indent="0">
              <a:buNone/>
            </a:pPr>
            <a:r>
              <a:rPr lang="pl-PL" dirty="0" smtClean="0"/>
              <a:t>Warunki </a:t>
            </a:r>
            <a:r>
              <a:rPr lang="pl-PL" dirty="0"/>
              <a:t>kulturalne domu rodzinnego, a zwłaszcza poziom wykształcenia rodziców w istotny sposób wpływają na rozwój intelektualny i osiągnięcia szkolne uczniów. Rodzice wykształceni wykazują na ogół duże zainteresowanie problemami szkolnymi swoich dzieci, mają większe wymagania i aspiracje w stosunku do ich przyszłości oraz w większym stopniu pobudzają je do osiągnięć</a:t>
            </a:r>
          </a:p>
        </p:txBody>
      </p:sp>
    </p:spTree>
    <p:extLst>
      <p:ext uri="{BB962C8B-B14F-4D97-AF65-F5344CB8AC3E}">
        <p14:creationId xmlns:p14="http://schemas.microsoft.com/office/powerpoint/2010/main" val="3812189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620688"/>
            <a:ext cx="7467600" cy="5853264"/>
          </a:xfrm>
        </p:spPr>
        <p:txBody>
          <a:bodyPr>
            <a:normAutofit lnSpcReduction="10000"/>
          </a:bodyPr>
          <a:lstStyle/>
          <a:p>
            <a:pPr marL="0" indent="0">
              <a:buNone/>
            </a:pPr>
            <a:r>
              <a:rPr lang="pl-PL" b="1" dirty="0" smtClean="0"/>
              <a:t>Warunki </a:t>
            </a:r>
            <a:r>
              <a:rPr lang="pl-PL" b="1" dirty="0" err="1"/>
              <a:t>społeczno</a:t>
            </a:r>
            <a:r>
              <a:rPr lang="pl-PL" b="1" dirty="0"/>
              <a:t> – psychologiczne </a:t>
            </a:r>
            <a:r>
              <a:rPr lang="pl-PL" dirty="0"/>
              <a:t>to: struktura rodziny, osobowość rodziców, stosunki między rodzicami, postawy rodziców wobec dzieci oraz atmosfera panująca w domu. Dla osiągnięcia dojrzałości szkolnej istotne jest, czy dziecko wychowuje się w rodzinie pełnej lub niepełnej, mało- czy wielodzietnej, dwu- czy trzypokoleniowej.         Z reguły rodzina wielodzietna stwarza korzystne warunki dla rozwoju osobowości dziecka, gdyż zmusza do liczenia się z innymi, rozwija postawy opiekuńcze. </a:t>
            </a:r>
            <a:endParaRPr lang="pl-PL" dirty="0" smtClean="0"/>
          </a:p>
          <a:p>
            <a:pPr marL="0" indent="0">
              <a:buNone/>
            </a:pPr>
            <a:r>
              <a:rPr lang="pl-PL" dirty="0"/>
              <a:t>Istotnym czynnikiem wpływającym na dojrzałość szkolną dzieci jest fakt uczęszczania do przedszkola. Dzieci o długiej karierze przedszkolnej wyróżniają się lepszym uspołecznieniem, niż inne dzieci oraz lepszym przygotowaniem do szkoły.</a:t>
            </a:r>
          </a:p>
          <a:p>
            <a:pPr marL="0" indent="0">
              <a:buNone/>
            </a:pPr>
            <a:endParaRPr lang="pl-PL" dirty="0"/>
          </a:p>
        </p:txBody>
      </p:sp>
    </p:spTree>
    <p:extLst>
      <p:ext uri="{BB962C8B-B14F-4D97-AF65-F5344CB8AC3E}">
        <p14:creationId xmlns:p14="http://schemas.microsoft.com/office/powerpoint/2010/main" val="267250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Dziecko dojrzałe do nauki szkolnej potrafi:</a:t>
            </a:r>
          </a:p>
        </p:txBody>
      </p:sp>
      <p:sp>
        <p:nvSpPr>
          <p:cNvPr id="3" name="Symbol zastępczy zawartości 2"/>
          <p:cNvSpPr>
            <a:spLocks noGrp="1"/>
          </p:cNvSpPr>
          <p:nvPr>
            <p:ph sz="quarter" idx="1"/>
          </p:nvPr>
        </p:nvSpPr>
        <p:spPr/>
        <p:txBody>
          <a:bodyPr>
            <a:normAutofit lnSpcReduction="10000"/>
          </a:bodyPr>
          <a:lstStyle/>
          <a:p>
            <a:pPr marL="0" indent="0">
              <a:buNone/>
            </a:pPr>
            <a:r>
              <a:rPr lang="pl-PL" dirty="0" smtClean="0"/>
              <a:t>•</a:t>
            </a:r>
            <a:r>
              <a:rPr lang="pl-PL" dirty="0"/>
              <a:t>	powiedzieć, jakie ma imię i nazwisko, ile ma lat, gdzie mieszka, opowiedzieć o pracy rodziców,</a:t>
            </a:r>
          </a:p>
          <a:p>
            <a:pPr marL="0" indent="0">
              <a:buNone/>
            </a:pPr>
            <a:r>
              <a:rPr lang="pl-PL" dirty="0"/>
              <a:t>•	narysować rysunek postaci ludzkiej: postać jest kompletna, części ciała są proporcjonalne do całości, części ciała są rozmieszczone właściwie,</a:t>
            </a:r>
          </a:p>
          <a:p>
            <a:pPr marL="0" indent="0">
              <a:buNone/>
            </a:pPr>
            <a:r>
              <a:rPr lang="pl-PL" dirty="0"/>
              <a:t>•	obchodzić się z przyborami do rysowania, malowania, pisania; nie wychodzić poza linie kolorując obrazek; nazwać to co narysowało,</a:t>
            </a:r>
          </a:p>
          <a:p>
            <a:pPr marL="0" indent="0">
              <a:buNone/>
            </a:pPr>
            <a:r>
              <a:rPr lang="pl-PL" dirty="0"/>
              <a:t>•	ciąć nożyczkami w linii prostej i krzywej; lepić z plasteliny,</a:t>
            </a:r>
          </a:p>
          <a:p>
            <a:pPr marL="0" indent="0">
              <a:buNone/>
            </a:pPr>
            <a:r>
              <a:rPr lang="pl-PL" dirty="0"/>
              <a:t>•	dobrać w pary przedmioty lub obrazki, klasyfikować je wg określonej zasady, np. owoce, pojazdy, zwierzęta, </a:t>
            </a:r>
          </a:p>
          <a:p>
            <a:endParaRPr lang="pl-PL" dirty="0"/>
          </a:p>
        </p:txBody>
      </p:sp>
    </p:spTree>
    <p:extLst>
      <p:ext uri="{BB962C8B-B14F-4D97-AF65-F5344CB8AC3E}">
        <p14:creationId xmlns:p14="http://schemas.microsoft.com/office/powerpoint/2010/main" val="2070750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7467600" cy="6069288"/>
          </a:xfrm>
        </p:spPr>
        <p:txBody>
          <a:bodyPr>
            <a:normAutofit lnSpcReduction="10000"/>
          </a:bodyPr>
          <a:lstStyle/>
          <a:p>
            <a:pPr marL="0" indent="0">
              <a:buNone/>
            </a:pPr>
            <a:r>
              <a:rPr lang="pl-PL" dirty="0"/>
              <a:t>•	łączyć zbiory wg określonej cechy, np. wielkość, kolor,</a:t>
            </a:r>
          </a:p>
          <a:p>
            <a:pPr marL="0" indent="0">
              <a:buNone/>
            </a:pPr>
            <a:r>
              <a:rPr lang="pl-PL" dirty="0"/>
              <a:t>•	wskazać różnice w pozornie takich samych obrazkach,</a:t>
            </a:r>
          </a:p>
          <a:p>
            <a:pPr marL="0" indent="0">
              <a:buNone/>
            </a:pPr>
            <a:r>
              <a:rPr lang="pl-PL" dirty="0"/>
              <a:t>•	rozpoznać różne dźwięki z otoczenia, np. głosy zwierząt,</a:t>
            </a:r>
          </a:p>
          <a:p>
            <a:pPr marL="0" indent="0">
              <a:buNone/>
            </a:pPr>
            <a:r>
              <a:rPr lang="pl-PL" dirty="0"/>
              <a:t>•	liczyć kolejno do 10; po przeliczeniu liczmanów powiedzieć, ile ich jest,</a:t>
            </a:r>
          </a:p>
          <a:p>
            <a:pPr marL="0" indent="0">
              <a:buNone/>
            </a:pPr>
            <a:r>
              <a:rPr lang="pl-PL" dirty="0"/>
              <a:t>•	dokonywać dodawania i odejmowania na konkretach w zakresie 10,</a:t>
            </a:r>
          </a:p>
          <a:p>
            <a:pPr marL="0" indent="0">
              <a:buNone/>
            </a:pPr>
            <a:r>
              <a:rPr lang="pl-PL" dirty="0"/>
              <a:t>•	ma dobrą koncentrację uwagi,</a:t>
            </a:r>
          </a:p>
          <a:p>
            <a:pPr marL="0" indent="0">
              <a:buNone/>
            </a:pPr>
            <a:r>
              <a:rPr lang="pl-PL" dirty="0"/>
              <a:t>•	jest zainteresowane pracą i jej efektami,</a:t>
            </a:r>
          </a:p>
          <a:p>
            <a:pPr marL="0" indent="0">
              <a:buNone/>
            </a:pPr>
            <a:r>
              <a:rPr lang="pl-PL" dirty="0"/>
              <a:t>•	jest odporne na niepowodzenia,</a:t>
            </a:r>
          </a:p>
          <a:p>
            <a:pPr marL="0" indent="0">
              <a:buNone/>
            </a:pPr>
            <a:r>
              <a:rPr lang="pl-PL" dirty="0"/>
              <a:t>•	jest wytrwałe przy dłuższym wysiłku,</a:t>
            </a:r>
          </a:p>
          <a:p>
            <a:pPr marL="0" indent="0">
              <a:buNone/>
            </a:pPr>
            <a:r>
              <a:rPr lang="pl-PL" dirty="0"/>
              <a:t>•	prawidłowo wymawiać wszystkie głoski, </a:t>
            </a:r>
          </a:p>
          <a:p>
            <a:endParaRPr lang="pl-PL" dirty="0"/>
          </a:p>
        </p:txBody>
      </p:sp>
    </p:spTree>
    <p:extLst>
      <p:ext uri="{BB962C8B-B14F-4D97-AF65-F5344CB8AC3E}">
        <p14:creationId xmlns:p14="http://schemas.microsoft.com/office/powerpoint/2010/main" val="29479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836712"/>
            <a:ext cx="7467600" cy="5637240"/>
          </a:xfrm>
        </p:spPr>
        <p:txBody>
          <a:bodyPr/>
          <a:lstStyle/>
          <a:p>
            <a:pPr marL="0" indent="0">
              <a:buNone/>
            </a:pPr>
            <a:r>
              <a:rPr lang="pl-PL" dirty="0"/>
              <a:t>Podjęcie przez dziecko obowiązku szkolnego wiąże się z początkiem nowego, bardzo ważnego etapu </a:t>
            </a:r>
            <a:r>
              <a:rPr lang="pl-PL" dirty="0" smtClean="0"/>
              <a:t>   w </a:t>
            </a:r>
            <a:r>
              <a:rPr lang="pl-PL" dirty="0"/>
              <a:t>życiu. Przechodząc z wieku przedszkolnego </a:t>
            </a:r>
            <a:r>
              <a:rPr lang="pl-PL" dirty="0" smtClean="0"/>
              <a:t>         w </a:t>
            </a:r>
            <a:r>
              <a:rPr lang="pl-PL" dirty="0"/>
              <a:t>wiek wczesnoszkolny ulega zmianie podstawowa forma działalności dziecka. Dotąd była to zabawa. Teraz będzie nauka. Osiągnięcia w nauce będą podstawowym kryterium oceny dziecka. Jednak, aby dziecko mogło sprostać wymaganiom szkolnym i w pełni się rozwijać musi osiągnąć </a:t>
            </a:r>
            <a:r>
              <a:rPr lang="pl-PL" b="1" dirty="0"/>
              <a:t>dojrzałość szkolną</a:t>
            </a:r>
            <a:r>
              <a:rPr lang="pl-PL" dirty="0"/>
              <a:t>. </a:t>
            </a:r>
          </a:p>
        </p:txBody>
      </p:sp>
    </p:spTree>
    <p:extLst>
      <p:ext uri="{BB962C8B-B14F-4D97-AF65-F5344CB8AC3E}">
        <p14:creationId xmlns:p14="http://schemas.microsoft.com/office/powerpoint/2010/main" val="1333544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76672"/>
            <a:ext cx="7467600" cy="5997280"/>
          </a:xfrm>
        </p:spPr>
        <p:txBody>
          <a:bodyPr>
            <a:normAutofit/>
          </a:bodyPr>
          <a:lstStyle/>
          <a:p>
            <a:pPr marL="0" indent="0">
              <a:buNone/>
            </a:pPr>
            <a:r>
              <a:rPr lang="pl-PL" dirty="0"/>
              <a:t>•	nazwać głoskę na początku i na końcu wyrazu, różnicować wyrazy o podobnym brzmieniu,                    np. kran – tran, góra – kura, bada – pada,</a:t>
            </a:r>
          </a:p>
          <a:p>
            <a:pPr marL="0" indent="0">
              <a:buNone/>
            </a:pPr>
            <a:r>
              <a:rPr lang="pl-PL" dirty="0"/>
              <a:t>•	 podzielić zdanie na wyrazy, wyrazy na sylaby,</a:t>
            </a:r>
          </a:p>
          <a:p>
            <a:pPr marL="0" indent="0">
              <a:buNone/>
            </a:pPr>
            <a:r>
              <a:rPr lang="pl-PL" dirty="0"/>
              <a:t>•	opowiedzieć treść obrazka posługując się mową zdaniową,</a:t>
            </a:r>
          </a:p>
          <a:p>
            <a:pPr marL="0" indent="0">
              <a:buNone/>
            </a:pPr>
            <a:r>
              <a:rPr lang="pl-PL" dirty="0"/>
              <a:t>•	rozwiązać proste zagadki,</a:t>
            </a:r>
          </a:p>
          <a:p>
            <a:pPr marL="0" indent="0">
              <a:buNone/>
            </a:pPr>
            <a:r>
              <a:rPr lang="pl-PL" dirty="0"/>
              <a:t>•	czytać niedługie teksty ze zrozumieniem,</a:t>
            </a:r>
          </a:p>
          <a:p>
            <a:pPr marL="0" indent="0">
              <a:buNone/>
            </a:pPr>
            <a:r>
              <a:rPr lang="pl-PL" dirty="0"/>
              <a:t>•	uważnie słuchać przez dłuższą chwilę opowiadania, bajki, muzyki,</a:t>
            </a:r>
          </a:p>
          <a:p>
            <a:pPr marL="0" indent="0">
              <a:buNone/>
            </a:pPr>
            <a:r>
              <a:rPr lang="pl-PL" dirty="0"/>
              <a:t>•	wykonać proste ćwiczenia gimnastyczne; uczestniczyć w grupowych zabawach ruchowych,</a:t>
            </a:r>
          </a:p>
          <a:p>
            <a:endParaRPr lang="pl-PL" dirty="0"/>
          </a:p>
        </p:txBody>
      </p:sp>
    </p:spTree>
    <p:extLst>
      <p:ext uri="{BB962C8B-B14F-4D97-AF65-F5344CB8AC3E}">
        <p14:creationId xmlns:p14="http://schemas.microsoft.com/office/powerpoint/2010/main" val="749929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548680"/>
            <a:ext cx="7467600" cy="5925272"/>
          </a:xfrm>
        </p:spPr>
        <p:txBody>
          <a:bodyPr/>
          <a:lstStyle/>
          <a:p>
            <a:pPr marL="0" indent="0">
              <a:buNone/>
            </a:pPr>
            <a:r>
              <a:rPr lang="pl-PL" dirty="0"/>
              <a:t>•	wskazać lewą i prawą stronę swego ciała i osoby stojącej na wprost,</a:t>
            </a:r>
          </a:p>
          <a:p>
            <a:pPr marL="0" indent="0">
              <a:buNone/>
            </a:pPr>
            <a:r>
              <a:rPr lang="pl-PL" dirty="0"/>
              <a:t>•	doprowadzić do końca rozpoczętą zabawę, pracę, w trudniejszych sytuacjach zwrócić się                        o pomoc do osoby dorosłej, </a:t>
            </a:r>
          </a:p>
          <a:p>
            <a:pPr marL="0" indent="0">
              <a:buNone/>
            </a:pPr>
            <a:r>
              <a:rPr lang="pl-PL" dirty="0"/>
              <a:t>•	zgodnie bawić się z rówieśnikami – współdziałać, czekać na swoją kolej,</a:t>
            </a:r>
          </a:p>
          <a:p>
            <a:pPr marL="0" indent="0">
              <a:buNone/>
            </a:pPr>
            <a:r>
              <a:rPr lang="pl-PL" dirty="0"/>
              <a:t>•	działać sprawnie; umieć podporządkować się słownym poleceniom,</a:t>
            </a:r>
          </a:p>
          <a:p>
            <a:endParaRPr lang="pl-PL" dirty="0"/>
          </a:p>
        </p:txBody>
      </p:sp>
    </p:spTree>
    <p:extLst>
      <p:ext uri="{BB962C8B-B14F-4D97-AF65-F5344CB8AC3E}">
        <p14:creationId xmlns:p14="http://schemas.microsoft.com/office/powerpoint/2010/main" val="3083009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7467600" cy="6069288"/>
          </a:xfrm>
        </p:spPr>
        <p:txBody>
          <a:bodyPr/>
          <a:lstStyle/>
          <a:p>
            <a:pPr marL="0" indent="0">
              <a:buNone/>
            </a:pPr>
            <a:r>
              <a:rPr lang="pl-PL" dirty="0"/>
              <a:t>•	działać sprawnie; umieć podporządkować się słownym poleceniom,</a:t>
            </a:r>
          </a:p>
          <a:p>
            <a:pPr marL="0" indent="0">
              <a:buNone/>
            </a:pPr>
            <a:r>
              <a:rPr lang="pl-PL" dirty="0"/>
              <a:t>•	wykonać podstawowe </a:t>
            </a:r>
            <a:r>
              <a:rPr lang="pl-PL" dirty="0" smtClean="0"/>
              <a:t>czynności samoobsługowe</a:t>
            </a:r>
            <a:r>
              <a:rPr lang="pl-PL" dirty="0"/>
              <a:t>: samodzielnie zjeść, ubrać się, </a:t>
            </a:r>
            <a:r>
              <a:rPr lang="pl-PL" dirty="0" smtClean="0"/>
              <a:t>umyć, zawiązać </a:t>
            </a:r>
            <a:r>
              <a:rPr lang="pl-PL" dirty="0"/>
              <a:t>sznurowadła, zapiąć guziki, zamki,</a:t>
            </a:r>
          </a:p>
          <a:p>
            <a:pPr marL="0" indent="0">
              <a:buNone/>
            </a:pPr>
            <a:r>
              <a:rPr lang="pl-PL" dirty="0"/>
              <a:t>•	ma dobre tempo pracy,</a:t>
            </a:r>
          </a:p>
          <a:p>
            <a:pPr marL="0" indent="0">
              <a:buNone/>
            </a:pPr>
            <a:r>
              <a:rPr lang="pl-PL" dirty="0"/>
              <a:t>•	siedmiolatek potrafi nawiązać kontakty z rówieśnikami i dorosłymi, jest wrażliwy na opinię nauczycieli i innych osób dorosłych.</a:t>
            </a:r>
          </a:p>
          <a:p>
            <a:endParaRPr lang="pl-PL" dirty="0"/>
          </a:p>
        </p:txBody>
      </p:sp>
    </p:spTree>
    <p:extLst>
      <p:ext uri="{BB962C8B-B14F-4D97-AF65-F5344CB8AC3E}">
        <p14:creationId xmlns:p14="http://schemas.microsoft.com/office/powerpoint/2010/main" val="732894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76672"/>
            <a:ext cx="7467600" cy="5997280"/>
          </a:xfrm>
        </p:spPr>
        <p:txBody>
          <a:bodyPr/>
          <a:lstStyle/>
          <a:p>
            <a:pPr marL="0" indent="0">
              <a:buNone/>
            </a:pPr>
            <a:r>
              <a:rPr lang="pl-PL" dirty="0"/>
              <a:t>U większości dzieci uczęszczających do przedszkola lub tzw. “zerówki” gotowość do podjęcia nauki szkolnej dokonuje się niepostrzeżenie i nie wymaga specjalnych zabiegów ani ze strony rodziców, ani ze strony nauczycieli. Bowiem cała praca wychowawcza przedszkola, od najmłodszych grup, zmierza do zapewnienia dziecku dobrego startu w szkole. </a:t>
            </a:r>
            <a:endParaRPr lang="pl-PL" dirty="0" smtClean="0"/>
          </a:p>
          <a:p>
            <a:pPr marL="0" indent="0">
              <a:buNone/>
            </a:pPr>
            <a:r>
              <a:rPr lang="pl-PL" dirty="0" smtClean="0"/>
              <a:t>Pomimo </a:t>
            </a:r>
            <a:r>
              <a:rPr lang="pl-PL" dirty="0"/>
              <a:t>tego, zdarza się, że niektóre dzieci nie osiągają dojrzałości szkolnej w siódmym roku życia i z tego powodu odraczane są z obowiązku szkolnego. </a:t>
            </a:r>
            <a:endParaRPr lang="pl-PL" dirty="0" smtClean="0"/>
          </a:p>
          <a:p>
            <a:pPr marL="0" indent="0">
              <a:buNone/>
            </a:pPr>
            <a:r>
              <a:rPr lang="pl-PL" dirty="0"/>
              <a:t>Te dzieci wymagają szczególnej troski i fachowej pomocy. </a:t>
            </a:r>
          </a:p>
        </p:txBody>
      </p:sp>
    </p:spTree>
    <p:extLst>
      <p:ext uri="{BB962C8B-B14F-4D97-AF65-F5344CB8AC3E}">
        <p14:creationId xmlns:p14="http://schemas.microsoft.com/office/powerpoint/2010/main" val="2959572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692696"/>
            <a:ext cx="7467600" cy="5781256"/>
          </a:xfrm>
        </p:spPr>
        <p:txBody>
          <a:bodyPr>
            <a:normAutofit/>
          </a:bodyPr>
          <a:lstStyle/>
          <a:p>
            <a:pPr marL="0" indent="0">
              <a:buNone/>
            </a:pPr>
            <a:r>
              <a:rPr lang="pl-PL" dirty="0" smtClean="0"/>
              <a:t>Wśród </a:t>
            </a:r>
            <a:r>
              <a:rPr lang="pl-PL" dirty="0"/>
              <a:t>dzieci przekraczających próg szkolny są takie, które wchodzą w obowiązki szkolne z niepełną dojrzałością szkolną. Tym dzieciom również potrzebna jest specjalistyczna pomoc (np. </a:t>
            </a:r>
            <a:r>
              <a:rPr lang="pl-PL" dirty="0" err="1"/>
              <a:t>korekcyjno</a:t>
            </a:r>
            <a:r>
              <a:rPr lang="pl-PL" dirty="0"/>
              <a:t> – kompensacyjna), bo narażone są na poważne niepowodzenia szkolne. O tym, czy dziecko pójdzie do szkoły mimo braku dojrzałości szkolnej, czy zostaje odroczone zawsze decydują rodzice, po zasięgnięciu opinii psychologa i pedagoga. Te trudne, ale konieczne decyzje muszą być poprzedzone rzetelną diagnozą dziecka, pozwalającą określić jego dojrzałość umysłową, fizyczną, społeczną i emocjonalną.</a:t>
            </a:r>
          </a:p>
        </p:txBody>
      </p:sp>
    </p:spTree>
    <p:extLst>
      <p:ext uri="{BB962C8B-B14F-4D97-AF65-F5344CB8AC3E}">
        <p14:creationId xmlns:p14="http://schemas.microsoft.com/office/powerpoint/2010/main" val="1611527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a:t>Nowa sytuacja i całokształt związanych z nią czynników stanowią ciężkie i trudne zadanie dla układu nerwowego dziecka. Niekiedy pojawiają się związane z pójściem do szkoły lęki i stany nerwicowe. Często ich podstawę stanowią błędy popełniane zupełnie nieświadomie przez samych rodziców. Oto najczęstsze z nich:</a:t>
            </a:r>
          </a:p>
        </p:txBody>
      </p:sp>
    </p:spTree>
    <p:extLst>
      <p:ext uri="{BB962C8B-B14F-4D97-AF65-F5344CB8AC3E}">
        <p14:creationId xmlns:p14="http://schemas.microsoft.com/office/powerpoint/2010/main" val="3166789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Straszenie szkołą</a:t>
            </a:r>
          </a:p>
        </p:txBody>
      </p:sp>
      <p:sp>
        <p:nvSpPr>
          <p:cNvPr id="3" name="Symbol zastępczy zawartości 2"/>
          <p:cNvSpPr>
            <a:spLocks noGrp="1"/>
          </p:cNvSpPr>
          <p:nvPr>
            <p:ph sz="quarter" idx="1"/>
          </p:nvPr>
        </p:nvSpPr>
        <p:spPr/>
        <p:txBody>
          <a:bodyPr/>
          <a:lstStyle/>
          <a:p>
            <a:pPr marL="0" indent="0">
              <a:buNone/>
            </a:pPr>
            <a:r>
              <a:rPr lang="pl-PL" dirty="0"/>
              <a:t>Dziecko będzie traktować pójście do szkoły jako przykry obowiązek, a samą szkołę postrzegać                       (nawet jeszcze zanim samo będzie mogło doświadczyć) jako miejsce, w którym będzie mu źle. </a:t>
            </a:r>
          </a:p>
        </p:txBody>
      </p:sp>
    </p:spTree>
    <p:extLst>
      <p:ext uri="{BB962C8B-B14F-4D97-AF65-F5344CB8AC3E}">
        <p14:creationId xmlns:p14="http://schemas.microsoft.com/office/powerpoint/2010/main" val="1681905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Likwidacja zabawek</a:t>
            </a:r>
          </a:p>
        </p:txBody>
      </p:sp>
      <p:sp>
        <p:nvSpPr>
          <p:cNvPr id="3" name="Symbol zastępczy zawartości 2"/>
          <p:cNvSpPr>
            <a:spLocks noGrp="1"/>
          </p:cNvSpPr>
          <p:nvPr>
            <p:ph sz="quarter" idx="1"/>
          </p:nvPr>
        </p:nvSpPr>
        <p:spPr/>
        <p:txBody>
          <a:bodyPr/>
          <a:lstStyle/>
          <a:p>
            <a:pPr marL="0" indent="0">
              <a:buNone/>
            </a:pPr>
            <a:r>
              <a:rPr lang="pl-PL" dirty="0" smtClean="0"/>
              <a:t>Często </a:t>
            </a:r>
            <a:r>
              <a:rPr lang="pl-PL" dirty="0"/>
              <a:t>także całkowite zburzenie dotychczasowej organizacji życia w domu. Powoduje to utratę poczucia bezpieczeństwa, które zastępuje niepewność, a nawet zagrożenie. Od dziecka zaczyna wymagać się zbyt dużej odpowiedzialności i dorosłości.</a:t>
            </a:r>
          </a:p>
        </p:txBody>
      </p:sp>
    </p:spTree>
    <p:extLst>
      <p:ext uri="{BB962C8B-B14F-4D97-AF65-F5344CB8AC3E}">
        <p14:creationId xmlns:p14="http://schemas.microsoft.com/office/powerpoint/2010/main" val="351735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Okazywanie lęku przez rodziców</a:t>
            </a:r>
          </a:p>
        </p:txBody>
      </p:sp>
      <p:sp>
        <p:nvSpPr>
          <p:cNvPr id="3" name="Symbol zastępczy zawartości 2"/>
          <p:cNvSpPr>
            <a:spLocks noGrp="1"/>
          </p:cNvSpPr>
          <p:nvPr>
            <p:ph sz="quarter" idx="1"/>
          </p:nvPr>
        </p:nvSpPr>
        <p:spPr/>
        <p:txBody>
          <a:bodyPr/>
          <a:lstStyle/>
          <a:p>
            <a:pPr marL="0" indent="0">
              <a:buNone/>
            </a:pPr>
            <a:r>
              <a:rPr lang="pl-PL" dirty="0"/>
              <a:t>Coraz częściej zdarzają się sytuacje, w których to rodzice przejawiają strach przed szkołą i po prostu zarażają nim dzieci. </a:t>
            </a:r>
          </a:p>
        </p:txBody>
      </p:sp>
    </p:spTree>
    <p:extLst>
      <p:ext uri="{BB962C8B-B14F-4D97-AF65-F5344CB8AC3E}">
        <p14:creationId xmlns:p14="http://schemas.microsoft.com/office/powerpoint/2010/main" val="2834599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Stosunek do oceny szkolnej</a:t>
            </a:r>
          </a:p>
        </p:txBody>
      </p:sp>
      <p:sp>
        <p:nvSpPr>
          <p:cNvPr id="3" name="Symbol zastępczy zawartości 2"/>
          <p:cNvSpPr>
            <a:spLocks noGrp="1"/>
          </p:cNvSpPr>
          <p:nvPr>
            <p:ph sz="quarter" idx="1"/>
          </p:nvPr>
        </p:nvSpPr>
        <p:spPr/>
        <p:txBody>
          <a:bodyPr/>
          <a:lstStyle/>
          <a:p>
            <a:pPr marL="0" indent="0">
              <a:buNone/>
            </a:pPr>
            <a:r>
              <a:rPr lang="pl-PL" dirty="0"/>
              <a:t>Zaznaczyć wypada, ze dzieci nie zdają sobie sprawy z wartości oceny. Jest ona kształtowana przez dom rodzinny i najbliższe otoczenie dziecka. Przykre dla siedmiolatka przeżycia mogą wywołać nadmierne ambicje rodziców, nastawionych na zdobywanie przez dziecko najlepszych stopni. Otrzymanie każdej innej oceny spowoduje napięcie, wywoła lęk, a z czasem doprowadzi do zachwiania wiary dziecka we własne możliwości i poczucia niższej wartości. Strach przed pójściem do szkoły wywoła z pewnością zapowiedź przykrych konsekwencji z powodu złych ocen. </a:t>
            </a:r>
          </a:p>
        </p:txBody>
      </p:sp>
    </p:spTree>
    <p:extLst>
      <p:ext uri="{BB962C8B-B14F-4D97-AF65-F5344CB8AC3E}">
        <p14:creationId xmlns:p14="http://schemas.microsoft.com/office/powerpoint/2010/main" val="268298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sz="quarter" idx="1"/>
          </p:nvPr>
        </p:nvSpPr>
        <p:spPr/>
        <p:txBody>
          <a:bodyPr/>
          <a:lstStyle/>
          <a:p>
            <a:pPr marL="0" indent="0">
              <a:buNone/>
            </a:pPr>
            <a:r>
              <a:rPr lang="pl-PL" b="1" dirty="0" smtClean="0"/>
              <a:t>Dojrzałość szkolna</a:t>
            </a:r>
            <a:r>
              <a:rPr lang="pl-PL" dirty="0" smtClean="0"/>
              <a:t> </a:t>
            </a:r>
            <a:r>
              <a:rPr lang="pl-PL" dirty="0"/>
              <a:t>jest to gotowość dziecka do rozpoczęcia nauki w szkole, uzależniona od osiągnięcia takiego stanu rozwoju fizycznego, </a:t>
            </a:r>
            <a:r>
              <a:rPr lang="pl-PL" dirty="0" err="1"/>
              <a:t>emocjonalno</a:t>
            </a:r>
            <a:r>
              <a:rPr lang="pl-PL" dirty="0"/>
              <a:t> – społecznego i umysłowego, który umożliwia sprostanie obowiązkom szkolnym.</a:t>
            </a:r>
          </a:p>
        </p:txBody>
      </p:sp>
    </p:spTree>
    <p:extLst>
      <p:ext uri="{BB962C8B-B14F-4D97-AF65-F5344CB8AC3E}">
        <p14:creationId xmlns:p14="http://schemas.microsoft.com/office/powerpoint/2010/main" val="3328265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Jeśli dziecko nie osiągnie dojrzałości to:</a:t>
            </a:r>
          </a:p>
        </p:txBody>
      </p:sp>
      <p:sp>
        <p:nvSpPr>
          <p:cNvPr id="3" name="Symbol zastępczy zawartości 2"/>
          <p:cNvSpPr>
            <a:spLocks noGrp="1"/>
          </p:cNvSpPr>
          <p:nvPr>
            <p:ph sz="quarter" idx="1"/>
          </p:nvPr>
        </p:nvSpPr>
        <p:spPr/>
        <p:txBody>
          <a:bodyPr/>
          <a:lstStyle/>
          <a:p>
            <a:pPr marL="0" indent="0">
              <a:buNone/>
            </a:pPr>
            <a:r>
              <a:rPr lang="pl-PL" dirty="0" smtClean="0"/>
              <a:t>Start </a:t>
            </a:r>
            <a:r>
              <a:rPr lang="pl-PL" dirty="0"/>
              <a:t>szkolny tego dziecka jest utrudniony.</a:t>
            </a:r>
          </a:p>
          <a:p>
            <a:pPr marL="0" indent="0">
              <a:buNone/>
            </a:pPr>
            <a:endParaRPr lang="pl-PL" dirty="0" smtClean="0"/>
          </a:p>
          <a:p>
            <a:pPr marL="0" indent="0">
              <a:buNone/>
            </a:pPr>
            <a:r>
              <a:rPr lang="pl-PL" dirty="0" smtClean="0"/>
              <a:t>Nie </a:t>
            </a:r>
            <a:r>
              <a:rPr lang="pl-PL" dirty="0"/>
              <a:t>poddaje się ono wpływom nauczyciela.</a:t>
            </a:r>
          </a:p>
          <a:p>
            <a:pPr marL="0" indent="0">
              <a:buNone/>
            </a:pPr>
            <a:endParaRPr lang="pl-PL" dirty="0" smtClean="0"/>
          </a:p>
          <a:p>
            <a:pPr marL="0" indent="0">
              <a:buNone/>
            </a:pPr>
            <a:r>
              <a:rPr lang="pl-PL" dirty="0" smtClean="0"/>
              <a:t>Staje </a:t>
            </a:r>
            <a:r>
              <a:rPr lang="pl-PL" dirty="0"/>
              <a:t>się niechętne, nie zainteresowane zadaniami, bierne.</a:t>
            </a:r>
          </a:p>
          <a:p>
            <a:pPr marL="0" indent="0">
              <a:buNone/>
            </a:pPr>
            <a:endParaRPr lang="pl-PL" dirty="0" smtClean="0"/>
          </a:p>
          <a:p>
            <a:pPr marL="0" indent="0">
              <a:buNone/>
            </a:pPr>
            <a:r>
              <a:rPr lang="pl-PL" dirty="0" smtClean="0"/>
              <a:t>Często </a:t>
            </a:r>
            <a:r>
              <a:rPr lang="pl-PL" dirty="0"/>
              <a:t>pracuje znacznie dłużej przy lekcjach osiągając mierne efekty.</a:t>
            </a:r>
          </a:p>
          <a:p>
            <a:endParaRPr lang="pl-PL" dirty="0"/>
          </a:p>
        </p:txBody>
      </p:sp>
    </p:spTree>
    <p:extLst>
      <p:ext uri="{BB962C8B-B14F-4D97-AF65-F5344CB8AC3E}">
        <p14:creationId xmlns:p14="http://schemas.microsoft.com/office/powerpoint/2010/main" val="1648957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normAutofit/>
          </a:bodyPr>
          <a:lstStyle/>
          <a:p>
            <a:pPr marL="0" indent="0">
              <a:buNone/>
            </a:pPr>
            <a:r>
              <a:rPr lang="pl-PL" sz="3200" b="1" dirty="0"/>
              <a:t>Jak pomagać?</a:t>
            </a:r>
          </a:p>
        </p:txBody>
      </p:sp>
    </p:spTree>
    <p:extLst>
      <p:ext uri="{BB962C8B-B14F-4D97-AF65-F5344CB8AC3E}">
        <p14:creationId xmlns:p14="http://schemas.microsoft.com/office/powerpoint/2010/main" val="1949101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By ułatwić dzieciom naukę czytania, warto w szczególności:</a:t>
            </a:r>
          </a:p>
        </p:txBody>
      </p:sp>
      <p:sp>
        <p:nvSpPr>
          <p:cNvPr id="3" name="Symbol zastępczy zawartości 2"/>
          <p:cNvSpPr>
            <a:spLocks noGrp="1"/>
          </p:cNvSpPr>
          <p:nvPr>
            <p:ph sz="quarter" idx="1"/>
          </p:nvPr>
        </p:nvSpPr>
        <p:spPr/>
        <p:txBody>
          <a:bodyPr>
            <a:normAutofit lnSpcReduction="10000"/>
          </a:bodyPr>
          <a:lstStyle/>
          <a:p>
            <a:pPr marL="0" indent="0">
              <a:buClrTx/>
              <a:buNone/>
            </a:pPr>
            <a:r>
              <a:rPr lang="pl-PL" dirty="0" smtClean="0"/>
              <a:t>1. zwracać </a:t>
            </a:r>
            <a:r>
              <a:rPr lang="pl-PL" dirty="0"/>
              <a:t>uwagę na właściwą wymowę,</a:t>
            </a:r>
          </a:p>
          <a:p>
            <a:pPr marL="0" indent="0">
              <a:buClrTx/>
              <a:buNone/>
            </a:pPr>
            <a:r>
              <a:rPr lang="pl-PL" dirty="0" smtClean="0"/>
              <a:t>2. bawić </a:t>
            </a:r>
            <a:r>
              <a:rPr lang="pl-PL" dirty="0"/>
              <a:t>się w tworzenie rymów: kukułka- jaskółka, </a:t>
            </a:r>
          </a:p>
          <a:p>
            <a:pPr marL="0" indent="0">
              <a:buClrTx/>
              <a:buNone/>
            </a:pPr>
            <a:r>
              <a:rPr lang="pl-PL" dirty="0" smtClean="0"/>
              <a:t>3. liczyć </a:t>
            </a:r>
            <a:r>
              <a:rPr lang="pl-PL" dirty="0"/>
              <a:t>sylaby w słowach, początkowo w krótkich później w długich; ma-ma (●●) , ka-</a:t>
            </a:r>
            <a:r>
              <a:rPr lang="pl-PL" dirty="0" err="1"/>
              <a:t>lo</a:t>
            </a:r>
            <a:r>
              <a:rPr lang="pl-PL" dirty="0"/>
              <a:t>-</a:t>
            </a:r>
            <a:r>
              <a:rPr lang="pl-PL" dirty="0" err="1"/>
              <a:t>ry</a:t>
            </a:r>
            <a:r>
              <a:rPr lang="pl-PL" dirty="0"/>
              <a:t>-fe-</a:t>
            </a:r>
            <a:r>
              <a:rPr lang="pl-PL" dirty="0" err="1"/>
              <a:t>ry</a:t>
            </a:r>
            <a:r>
              <a:rPr lang="pl-PL" dirty="0"/>
              <a:t> (● ● ● ●  ●) – rysować tyle kropek, ile jest sylab,</a:t>
            </a:r>
          </a:p>
          <a:p>
            <a:pPr marL="0" indent="0">
              <a:buClrTx/>
              <a:buNone/>
            </a:pPr>
            <a:r>
              <a:rPr lang="pl-PL" dirty="0" smtClean="0"/>
              <a:t>4. tworzyć </a:t>
            </a:r>
            <a:r>
              <a:rPr lang="pl-PL" dirty="0"/>
              <a:t>wyrazy zawierające głoskę: na początku wyrazu, w środku, na końcu wyrazu,                           np. a – akwarium, lato, litera, itp.</a:t>
            </a:r>
          </a:p>
          <a:p>
            <a:pPr marL="0" indent="0">
              <a:buClrTx/>
              <a:buNone/>
            </a:pPr>
            <a:r>
              <a:rPr lang="pl-PL" dirty="0" smtClean="0"/>
              <a:t>5. bawić </a:t>
            </a:r>
            <a:r>
              <a:rPr lang="pl-PL" dirty="0"/>
              <a:t>się w analogiczny sposób sylabami, np. </a:t>
            </a:r>
            <a:r>
              <a:rPr lang="pl-PL" dirty="0" err="1"/>
              <a:t>ło</a:t>
            </a:r>
            <a:r>
              <a:rPr lang="pl-PL" dirty="0"/>
              <a:t>, łokieć, łopata, wesoło, krzesło, czoło</a:t>
            </a:r>
          </a:p>
          <a:p>
            <a:pPr marL="0" indent="0">
              <a:buClrTx/>
              <a:buNone/>
            </a:pPr>
            <a:r>
              <a:rPr lang="pl-PL" dirty="0" smtClean="0"/>
              <a:t>6. określać </a:t>
            </a:r>
            <a:r>
              <a:rPr lang="pl-PL" dirty="0"/>
              <a:t>położenie głoski w wyrazie, np. jaki dźwięk słyszymy po, a jaki przed l w wyrazie mleko,</a:t>
            </a:r>
          </a:p>
        </p:txBody>
      </p:sp>
    </p:spTree>
    <p:extLst>
      <p:ext uri="{BB962C8B-B14F-4D97-AF65-F5344CB8AC3E}">
        <p14:creationId xmlns:p14="http://schemas.microsoft.com/office/powerpoint/2010/main" val="799990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smtClean="0"/>
              <a:t>7. tworzyć </a:t>
            </a:r>
            <a:r>
              <a:rPr lang="pl-PL" dirty="0"/>
              <a:t>nowe wyrazy przez dodanie głoski lub sylaby:, np.: to: tor, kto, tło; ma: </a:t>
            </a:r>
            <a:r>
              <a:rPr lang="pl-PL" dirty="0" err="1"/>
              <a:t>ga</a:t>
            </a:r>
            <a:r>
              <a:rPr lang="pl-PL" dirty="0"/>
              <a:t>-ma, Ma-ciek, </a:t>
            </a:r>
            <a:r>
              <a:rPr lang="pl-PL" dirty="0" err="1"/>
              <a:t>pu</a:t>
            </a:r>
            <a:r>
              <a:rPr lang="pl-PL" dirty="0"/>
              <a:t>-ma itp.</a:t>
            </a:r>
          </a:p>
          <a:p>
            <a:pPr marL="0" indent="0">
              <a:buNone/>
            </a:pPr>
            <a:r>
              <a:rPr lang="pl-PL" dirty="0" smtClean="0"/>
              <a:t>8. bawić </a:t>
            </a:r>
            <a:r>
              <a:rPr lang="pl-PL" dirty="0"/>
              <a:t>się w „łańcuch wyrazów” – podajemy dziecku wyraz, z którego  ono wyodrębnia ostatnią głoskę i szuka wyrazu na tę głoskę, np.:   kogut – traktor – radio- orzeł</a:t>
            </a:r>
          </a:p>
          <a:p>
            <a:pPr marL="0" indent="0">
              <a:buNone/>
            </a:pPr>
            <a:r>
              <a:rPr lang="pl-PL" dirty="0" smtClean="0"/>
              <a:t>9. wyszukiwać </a:t>
            </a:r>
            <a:r>
              <a:rPr lang="pl-PL" dirty="0"/>
              <a:t>poznane litery w tekstach drukowanych, np. w gazetach.</a:t>
            </a:r>
          </a:p>
        </p:txBody>
      </p:sp>
    </p:spTree>
    <p:extLst>
      <p:ext uri="{BB962C8B-B14F-4D97-AF65-F5344CB8AC3E}">
        <p14:creationId xmlns:p14="http://schemas.microsoft.com/office/powerpoint/2010/main" val="2143838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76672"/>
            <a:ext cx="7467600" cy="5997280"/>
          </a:xfrm>
        </p:spPr>
        <p:txBody>
          <a:bodyPr/>
          <a:lstStyle/>
          <a:p>
            <a:pPr marL="0" indent="0">
              <a:buNone/>
            </a:pPr>
            <a:r>
              <a:rPr lang="pl-PL" dirty="0" smtClean="0"/>
              <a:t>10. utrwalać </a:t>
            </a:r>
            <a:r>
              <a:rPr lang="pl-PL" dirty="0"/>
              <a:t>litery poprzez dodawanie do samogłoski spółgłoski, np. do a dostawiamy spółgłoski; ma, pa, ta, ka, da itp. Dziecko czyta sylabami, jeżeli nie umie pomagamy mu, nie czekamy, aż będzie głoskować.</a:t>
            </a:r>
          </a:p>
          <a:p>
            <a:pPr marL="0" indent="0">
              <a:buNone/>
            </a:pPr>
            <a:r>
              <a:rPr lang="pl-PL" dirty="0" smtClean="0"/>
              <a:t>11. powtarzać </a:t>
            </a:r>
            <a:r>
              <a:rPr lang="pl-PL" dirty="0"/>
              <a:t>ciągi słowne: logiczne (rzeczy należących do 1 kategorii) np. krzesło, stół, szafka – dziecko kilka razy powtarza, następnie próbuje wspak; nielogicznych np. broda, okno, zarost.</a:t>
            </a:r>
          </a:p>
          <a:p>
            <a:pPr marL="0" indent="0">
              <a:buNone/>
            </a:pPr>
            <a:r>
              <a:rPr lang="pl-PL" dirty="0" smtClean="0"/>
              <a:t>12. czytać </a:t>
            </a:r>
            <a:r>
              <a:rPr lang="pl-PL" dirty="0"/>
              <a:t>dzieciom bajki.</a:t>
            </a:r>
          </a:p>
          <a:p>
            <a:endParaRPr lang="pl-PL" dirty="0"/>
          </a:p>
        </p:txBody>
      </p:sp>
    </p:spTree>
    <p:extLst>
      <p:ext uri="{BB962C8B-B14F-4D97-AF65-F5344CB8AC3E}">
        <p14:creationId xmlns:p14="http://schemas.microsoft.com/office/powerpoint/2010/main" val="1290092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By ułatwić naukę pisania należy </a:t>
            </a:r>
            <a:r>
              <a:rPr lang="pl-PL" dirty="0" smtClean="0"/>
              <a:t>        w </a:t>
            </a:r>
            <a:r>
              <a:rPr lang="pl-PL" dirty="0"/>
              <a:t>szczególności:</a:t>
            </a:r>
          </a:p>
        </p:txBody>
      </p:sp>
      <p:sp>
        <p:nvSpPr>
          <p:cNvPr id="3" name="Symbol zastępczy zawartości 2"/>
          <p:cNvSpPr>
            <a:spLocks noGrp="1"/>
          </p:cNvSpPr>
          <p:nvPr>
            <p:ph sz="quarter" idx="1"/>
          </p:nvPr>
        </p:nvSpPr>
        <p:spPr/>
        <p:txBody>
          <a:bodyPr/>
          <a:lstStyle/>
          <a:p>
            <a:pPr marL="0" indent="0">
              <a:buNone/>
            </a:pPr>
            <a:r>
              <a:rPr lang="pl-PL" dirty="0" smtClean="0"/>
              <a:t>1. odwzorowywać </a:t>
            </a:r>
            <a:r>
              <a:rPr lang="pl-PL" dirty="0"/>
              <a:t>szlaczki i wzorki,</a:t>
            </a:r>
          </a:p>
          <a:p>
            <a:pPr marL="0" indent="0">
              <a:buNone/>
            </a:pPr>
            <a:r>
              <a:rPr lang="pl-PL" dirty="0" smtClean="0"/>
              <a:t>2. kreślić </a:t>
            </a:r>
            <a:r>
              <a:rPr lang="pl-PL" dirty="0"/>
              <a:t>kształty graficzne w powietrzu,</a:t>
            </a:r>
          </a:p>
          <a:p>
            <a:pPr marL="0" indent="0">
              <a:buNone/>
            </a:pPr>
            <a:r>
              <a:rPr lang="pl-PL" dirty="0" smtClean="0"/>
              <a:t>3. kalkować</a:t>
            </a:r>
            <a:r>
              <a:rPr lang="pl-PL" dirty="0"/>
              <a:t>,</a:t>
            </a:r>
          </a:p>
          <a:p>
            <a:pPr marL="0" indent="0">
              <a:buNone/>
            </a:pPr>
            <a:r>
              <a:rPr lang="pl-PL" dirty="0" smtClean="0"/>
              <a:t>4. pisać </a:t>
            </a:r>
            <a:r>
              <a:rPr lang="pl-PL" dirty="0"/>
              <a:t>po śladzie,</a:t>
            </a:r>
          </a:p>
          <a:p>
            <a:pPr marL="0" indent="0">
              <a:buNone/>
            </a:pPr>
            <a:r>
              <a:rPr lang="pl-PL" dirty="0" smtClean="0"/>
              <a:t>5. pisać </a:t>
            </a:r>
            <a:r>
              <a:rPr lang="pl-PL" dirty="0"/>
              <a:t>szlaczki </a:t>
            </a:r>
            <a:r>
              <a:rPr lang="pl-PL" dirty="0" err="1"/>
              <a:t>literopodobne</a:t>
            </a:r>
            <a:r>
              <a:rPr lang="pl-PL" dirty="0"/>
              <a:t>, jeżeli dziecko chce pisać pokazywać kształty liter wg wzorów przedszkolnych, zachowując kierunek pisania danej literki, nie pozwalać drukować,</a:t>
            </a:r>
          </a:p>
          <a:p>
            <a:pPr marL="0" indent="0">
              <a:buNone/>
            </a:pPr>
            <a:r>
              <a:rPr lang="pl-PL" dirty="0" smtClean="0"/>
              <a:t>6. malować</a:t>
            </a:r>
            <a:r>
              <a:rPr lang="pl-PL" dirty="0"/>
              <a:t>, również palcami,</a:t>
            </a:r>
          </a:p>
          <a:p>
            <a:pPr marL="0" indent="0">
              <a:buNone/>
            </a:pPr>
            <a:r>
              <a:rPr lang="pl-PL" dirty="0" smtClean="0"/>
              <a:t>7. wydzierać </a:t>
            </a:r>
            <a:r>
              <a:rPr lang="pl-PL" dirty="0"/>
              <a:t>palcami i wycinać nożyczkami, naklejać,</a:t>
            </a:r>
          </a:p>
          <a:p>
            <a:endParaRPr lang="pl-PL" dirty="0"/>
          </a:p>
        </p:txBody>
      </p:sp>
    </p:spTree>
    <p:extLst>
      <p:ext uri="{BB962C8B-B14F-4D97-AF65-F5344CB8AC3E}">
        <p14:creationId xmlns:p14="http://schemas.microsoft.com/office/powerpoint/2010/main" val="2371326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smtClean="0"/>
              <a:t>8.</a:t>
            </a:r>
            <a:r>
              <a:rPr lang="pl-PL" dirty="0"/>
              <a:t> </a:t>
            </a:r>
            <a:r>
              <a:rPr lang="pl-PL" dirty="0" smtClean="0"/>
              <a:t>rysować</a:t>
            </a:r>
            <a:r>
              <a:rPr lang="pl-PL" dirty="0"/>
              <a:t>, kolorować, rysować jednocześnie ręką lewą i prawą,</a:t>
            </a:r>
          </a:p>
          <a:p>
            <a:pPr marL="0" indent="0">
              <a:buNone/>
            </a:pPr>
            <a:r>
              <a:rPr lang="pl-PL" dirty="0" smtClean="0"/>
              <a:t>9. nawlekać </a:t>
            </a:r>
            <a:r>
              <a:rPr lang="pl-PL" dirty="0"/>
              <a:t>koraliki,</a:t>
            </a:r>
          </a:p>
          <a:p>
            <a:pPr marL="0" indent="0">
              <a:buNone/>
            </a:pPr>
            <a:r>
              <a:rPr lang="pl-PL" dirty="0" smtClean="0"/>
              <a:t>10. modelować </a:t>
            </a:r>
            <a:r>
              <a:rPr lang="pl-PL" dirty="0"/>
              <a:t>z gliny, plasteliny, lub pomoc w kuchni przy wyrabianiu </a:t>
            </a:r>
            <a:r>
              <a:rPr lang="pl-PL" dirty="0" smtClean="0"/>
              <a:t>ciasta.</a:t>
            </a:r>
            <a:endParaRPr lang="pl-PL" dirty="0"/>
          </a:p>
          <a:p>
            <a:endParaRPr lang="pl-PL" dirty="0"/>
          </a:p>
        </p:txBody>
      </p:sp>
    </p:spTree>
    <p:extLst>
      <p:ext uri="{BB962C8B-B14F-4D97-AF65-F5344CB8AC3E}">
        <p14:creationId xmlns:p14="http://schemas.microsoft.com/office/powerpoint/2010/main" val="1363260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a:t>Wszystkie elementy dojrzałości szkolnej są jednakowo ważne, choć niestety nie zawsze rozwijają się harmonijnie. Jeśli cokolwiek budzi państwa niepokój, warto zasięgnąć rady specjalisty.</a:t>
            </a:r>
          </a:p>
        </p:txBody>
      </p:sp>
    </p:spTree>
    <p:extLst>
      <p:ext uri="{BB962C8B-B14F-4D97-AF65-F5344CB8AC3E}">
        <p14:creationId xmlns:p14="http://schemas.microsoft.com/office/powerpoint/2010/main" val="4129291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a:t>Rodzice odgrywają bardzo istotna rolę w przygotowaniu dziecka, pod względem emocjonalnym, do podjęcia nauki szkolnej. Pedagodzy i psychologowie formułują szereg zadań i rad, które rodzice powinni wziąć pod uwagę, przygotowując dziecko do przejścia ze środowiska przedszkolnego do nowego dla dziecka środowiska szkolnego.</a:t>
            </a:r>
          </a:p>
        </p:txBody>
      </p:sp>
    </p:spTree>
    <p:extLst>
      <p:ext uri="{BB962C8B-B14F-4D97-AF65-F5344CB8AC3E}">
        <p14:creationId xmlns:p14="http://schemas.microsoft.com/office/powerpoint/2010/main" val="2293136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Oto niektóre z tych rad:</a:t>
            </a:r>
          </a:p>
        </p:txBody>
      </p:sp>
      <p:sp>
        <p:nvSpPr>
          <p:cNvPr id="3" name="Symbol zastępczy zawartości 2"/>
          <p:cNvSpPr>
            <a:spLocks noGrp="1"/>
          </p:cNvSpPr>
          <p:nvPr>
            <p:ph sz="quarter" idx="1"/>
          </p:nvPr>
        </p:nvSpPr>
        <p:spPr/>
        <p:txBody>
          <a:bodyPr/>
          <a:lstStyle/>
          <a:p>
            <a:pPr marL="0" indent="0">
              <a:buNone/>
            </a:pPr>
            <a:r>
              <a:rPr lang="pl-PL" dirty="0" smtClean="0"/>
              <a:t>1. Koniecznie </a:t>
            </a:r>
            <a:r>
              <a:rPr lang="pl-PL" dirty="0"/>
              <a:t>zapewnijcie dziecku poczucie bezpieczeństwa psychicznego i emocjonalnego. Zapewniajcie, że je kochacie, doceniacie, akceptujecie.</a:t>
            </a:r>
          </a:p>
          <a:p>
            <a:pPr marL="0" indent="0">
              <a:buNone/>
            </a:pPr>
            <a:r>
              <a:rPr lang="pl-PL" dirty="0" smtClean="0"/>
              <a:t>2. Łagodźcie </a:t>
            </a:r>
            <a:r>
              <a:rPr lang="pl-PL" dirty="0"/>
              <a:t>lęk przed szkołą, wypełniając dziecku czas atrakcyjnymi zabawami, spacerami i rozmowami.</a:t>
            </a:r>
          </a:p>
          <a:p>
            <a:pPr marL="0" indent="0">
              <a:buNone/>
            </a:pPr>
            <a:r>
              <a:rPr lang="pl-PL" dirty="0" smtClean="0"/>
              <a:t>3. Wzmacniajcie </a:t>
            </a:r>
            <a:r>
              <a:rPr lang="pl-PL" dirty="0"/>
              <a:t>dziecko, podnosząc poczucie jego wartości. Stosujcie wiele pochwał słownych, nagród, nie krytykujcie, pomagajcie w znajdywaniu sposobów rozwiązywania problemów, poprawiania błędów.</a:t>
            </a:r>
          </a:p>
          <a:p>
            <a:endParaRPr lang="pl-PL" dirty="0"/>
          </a:p>
        </p:txBody>
      </p:sp>
    </p:spTree>
    <p:extLst>
      <p:ext uri="{BB962C8B-B14F-4D97-AF65-F5344CB8AC3E}">
        <p14:creationId xmlns:p14="http://schemas.microsoft.com/office/powerpoint/2010/main" val="67160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Dojrzałość umysłowa</a:t>
            </a:r>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pl-PL" dirty="0"/>
              <a:t>przejawia się w zainteresowaniu nauką, zwłaszcza czytaniem, pisaniem, liczeniem, zaciekawieniem zjawiskami zachodzącymi w najbliższym otoczeniu. Dziecko dojrzałe umysłowo potrafi skupić uwagę przez dłuższy czas na tej samej czynności, potrafi z uwagą śledzić treść opowiadanej czy czytanej bajki. Jego mowa jest poprawna pod względem artykulacyjnym, </a:t>
            </a:r>
            <a:r>
              <a:rPr lang="pl-PL" dirty="0" smtClean="0"/>
              <a:t>                a </a:t>
            </a:r>
            <a:r>
              <a:rPr lang="pl-PL" dirty="0"/>
              <a:t>słownictwo jest na tyle bogate, że bez problemu potrafi porozumiewać się z innym. Nie ma problemów ze zrozumieniem przekazywanych wiadomości, poleceń, instrukcji czy treści czytanego opowiadania, bajki, lektury. Dziecko 7 letnie ma już pewien bagaż doświadczeń, spostrzeżeń, który umożliwia mu rozwój wyobraźni i myślenia pojęciowego. Dziecko dojrzałe do szkoły potrafi doprowadzić rozpoczętą pracę do końca, bo ciekawi go wynik swoich poczynań. </a:t>
            </a:r>
          </a:p>
        </p:txBody>
      </p:sp>
    </p:spTree>
    <p:extLst>
      <p:ext uri="{BB962C8B-B14F-4D97-AF65-F5344CB8AC3E}">
        <p14:creationId xmlns:p14="http://schemas.microsoft.com/office/powerpoint/2010/main" val="2215494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548680"/>
            <a:ext cx="7467600" cy="5925272"/>
          </a:xfrm>
        </p:spPr>
        <p:txBody>
          <a:bodyPr/>
          <a:lstStyle/>
          <a:p>
            <a:pPr marL="0" indent="0">
              <a:buNone/>
            </a:pPr>
            <a:r>
              <a:rPr lang="pl-PL" dirty="0" smtClean="0"/>
              <a:t>4. Nie </a:t>
            </a:r>
            <a:r>
              <a:rPr lang="pl-PL" dirty="0"/>
              <a:t>stawiajcie dziecku zbyt wygórowanych wymagań. Liczcie się z jego indywidualnymi możliwościami.</a:t>
            </a:r>
          </a:p>
          <a:p>
            <a:pPr marL="0" indent="0">
              <a:buNone/>
            </a:pPr>
            <a:r>
              <a:rPr lang="pl-PL" dirty="0" smtClean="0"/>
              <a:t>5. Wzmacniajcie </a:t>
            </a:r>
            <a:r>
              <a:rPr lang="pl-PL" dirty="0"/>
              <a:t>relacje z dzieckiem. Poświęcajcie mu dużo uwagi, czasu, pytajcie o jego potrzeby, w miarę możliwości spełniajcie jego pragnienia.</a:t>
            </a:r>
          </a:p>
          <a:p>
            <a:pPr marL="0" indent="0">
              <a:buNone/>
            </a:pPr>
            <a:r>
              <a:rPr lang="pl-PL" dirty="0" smtClean="0"/>
              <a:t>6. Chrońcie </a:t>
            </a:r>
            <a:r>
              <a:rPr lang="pl-PL" dirty="0"/>
              <a:t>dziecko przed budowaniem negatywnego obrazu szkoły. Nie straszcie szkoła, nauczycielem, nauką, własnymi doświadczeniami.</a:t>
            </a:r>
          </a:p>
          <a:p>
            <a:endParaRPr lang="pl-PL" dirty="0"/>
          </a:p>
        </p:txBody>
      </p:sp>
    </p:spTree>
    <p:extLst>
      <p:ext uri="{BB962C8B-B14F-4D97-AF65-F5344CB8AC3E}">
        <p14:creationId xmlns:p14="http://schemas.microsoft.com/office/powerpoint/2010/main" val="215870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smtClean="0"/>
              <a:t>7. Budujcie </a:t>
            </a:r>
            <a:r>
              <a:rPr lang="pl-PL" dirty="0"/>
              <a:t>wraz z dzieckiem pozytywny obraz szkoły. Zwiedźcie z dzieckiem szkołę przed rozpoczęciem w niej nauki, cieszcie się razem z nim z nowego tornistra, podręczników, przyborów szkolnych. Wspominajcie swoje pozytywne doświadczenia związane ze szkołą.</a:t>
            </a:r>
          </a:p>
          <a:p>
            <a:pPr marL="0" indent="0">
              <a:buNone/>
            </a:pPr>
            <a:r>
              <a:rPr lang="pl-PL" dirty="0" smtClean="0"/>
              <a:t>8. Wsłuchajcie </a:t>
            </a:r>
            <a:r>
              <a:rPr lang="pl-PL" dirty="0"/>
              <a:t>się w emocje dziecka. Obserwujcie je, pytajcie co czuje i dlaczego, analizujcie jego zachowanie, zastanawiajcie się nad przyczynami smutku lub niepokoju.</a:t>
            </a:r>
          </a:p>
          <a:p>
            <a:endParaRPr lang="pl-PL" dirty="0"/>
          </a:p>
        </p:txBody>
      </p:sp>
    </p:spTree>
    <p:extLst>
      <p:ext uri="{BB962C8B-B14F-4D97-AF65-F5344CB8AC3E}">
        <p14:creationId xmlns:p14="http://schemas.microsoft.com/office/powerpoint/2010/main" val="1587211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marL="0" indent="0">
              <a:buNone/>
            </a:pPr>
            <a:r>
              <a:rPr lang="pl-PL" dirty="0" smtClean="0"/>
              <a:t>9. Pozwalajcie </a:t>
            </a:r>
            <a:r>
              <a:rPr lang="pl-PL" dirty="0"/>
              <a:t>dziecku na wyrażanie emocji. Nie gniewajcie się gdy dziecko np. płacze, waszym zdaniem, bez powodu.</a:t>
            </a:r>
          </a:p>
          <a:p>
            <a:pPr marL="0" indent="0">
              <a:buNone/>
            </a:pPr>
            <a:r>
              <a:rPr lang="pl-PL" dirty="0" smtClean="0"/>
              <a:t>10. Zapewnijcie </a:t>
            </a:r>
            <a:r>
              <a:rPr lang="pl-PL" dirty="0"/>
              <a:t>dziecko, że wszystko będzie dobrze. Przedstawcie pozytywne aspekty chodzenia do szkoły, z optymizmem patrzcie w przyszłość, nie przenoście swojego lęku na dziecko.</a:t>
            </a:r>
          </a:p>
          <a:p>
            <a:endParaRPr lang="pl-PL" dirty="0"/>
          </a:p>
        </p:txBody>
      </p:sp>
    </p:spTree>
    <p:extLst>
      <p:ext uri="{BB962C8B-B14F-4D97-AF65-F5344CB8AC3E}">
        <p14:creationId xmlns:p14="http://schemas.microsoft.com/office/powerpoint/2010/main" val="408367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Rola rodziców w przygotowaniu dziecka do szkoły to :</a:t>
            </a:r>
          </a:p>
        </p:txBody>
      </p:sp>
      <p:sp>
        <p:nvSpPr>
          <p:cNvPr id="3" name="Symbol zastępczy zawartości 2"/>
          <p:cNvSpPr>
            <a:spLocks noGrp="1"/>
          </p:cNvSpPr>
          <p:nvPr>
            <p:ph sz="quarter" idx="1"/>
          </p:nvPr>
        </p:nvSpPr>
        <p:spPr/>
        <p:txBody>
          <a:bodyPr>
            <a:normAutofit lnSpcReduction="10000"/>
          </a:bodyPr>
          <a:lstStyle/>
          <a:p>
            <a:pPr marL="0" indent="0">
              <a:buNone/>
            </a:pPr>
            <a:r>
              <a:rPr lang="pl-PL" dirty="0" smtClean="0"/>
              <a:t>1. dbałość </a:t>
            </a:r>
            <a:r>
              <a:rPr lang="pl-PL" dirty="0"/>
              <a:t>o zdrowie fizyczne dziecka poprzez kontrole lekarskie i zalecenia lekarza, stworzenie odpowiednich warunków bytowych,</a:t>
            </a:r>
          </a:p>
          <a:p>
            <a:pPr marL="0" indent="0">
              <a:buNone/>
            </a:pPr>
            <a:r>
              <a:rPr lang="pl-PL" dirty="0" smtClean="0"/>
              <a:t>2. kształtowanie </a:t>
            </a:r>
            <a:r>
              <a:rPr lang="pl-PL" dirty="0"/>
              <a:t>prawidłowej wymowy i rozwijanie słownictwa poprzez częste rozmowy, czytanie, opowiadanie, zadawanie pytań,</a:t>
            </a:r>
          </a:p>
          <a:p>
            <a:pPr marL="0" indent="0">
              <a:buNone/>
            </a:pPr>
            <a:r>
              <a:rPr lang="pl-PL" dirty="0" smtClean="0"/>
              <a:t>3. rozwijanie </a:t>
            </a:r>
            <a:r>
              <a:rPr lang="pl-PL" dirty="0"/>
              <a:t>logicznego myślenia i zapamiętywanie poprzez zachęcanie dziecka do obserwacji, wyciągania wniosków, interpretacji zjawisk,</a:t>
            </a:r>
          </a:p>
          <a:p>
            <a:pPr marL="0" indent="0">
              <a:buNone/>
            </a:pPr>
            <a:r>
              <a:rPr lang="pl-PL" dirty="0" smtClean="0"/>
              <a:t>4. wyrabianie </a:t>
            </a:r>
            <a:r>
              <a:rPr lang="pl-PL" dirty="0"/>
              <a:t>umiejętności spostrzegania istotnych szczegółów, analizowania poprzez kontakt z grami logicznymi, zabawkami dydaktycznymi, układankami,</a:t>
            </a:r>
          </a:p>
          <a:p>
            <a:endParaRPr lang="pl-PL" dirty="0"/>
          </a:p>
        </p:txBody>
      </p:sp>
    </p:spTree>
    <p:extLst>
      <p:ext uri="{BB962C8B-B14F-4D97-AF65-F5344CB8AC3E}">
        <p14:creationId xmlns:p14="http://schemas.microsoft.com/office/powerpoint/2010/main" val="17944226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620688"/>
            <a:ext cx="7467600" cy="5853264"/>
          </a:xfrm>
        </p:spPr>
        <p:txBody>
          <a:bodyPr/>
          <a:lstStyle/>
          <a:p>
            <a:pPr marL="0" indent="0">
              <a:buNone/>
            </a:pPr>
            <a:r>
              <a:rPr lang="pl-PL" dirty="0" smtClean="0"/>
              <a:t>5. dbałość </a:t>
            </a:r>
            <a:r>
              <a:rPr lang="pl-PL" dirty="0"/>
              <a:t>o prawidłowy rozwój ruchowy dziecka- ćwiczenie sprawności rąk poprzez rysowanie, wycinanie, lepienie,</a:t>
            </a:r>
          </a:p>
          <a:p>
            <a:pPr marL="0" indent="0">
              <a:buNone/>
            </a:pPr>
            <a:r>
              <a:rPr lang="pl-PL" dirty="0" smtClean="0"/>
              <a:t>6. nauczanie </a:t>
            </a:r>
            <a:r>
              <a:rPr lang="pl-PL" dirty="0"/>
              <a:t>szanowania książek, zeszytów, przyborów szkolnych,</a:t>
            </a:r>
          </a:p>
          <a:p>
            <a:pPr marL="0" indent="0">
              <a:buNone/>
            </a:pPr>
            <a:r>
              <a:rPr lang="pl-PL" dirty="0" smtClean="0"/>
              <a:t>7. rozbudzenie </a:t>
            </a:r>
            <a:r>
              <a:rPr lang="pl-PL" dirty="0"/>
              <a:t>zainteresowania szkołą i nauką,</a:t>
            </a:r>
          </a:p>
          <a:p>
            <a:pPr marL="0" indent="0">
              <a:buNone/>
            </a:pPr>
            <a:r>
              <a:rPr lang="pl-PL" dirty="0" smtClean="0"/>
              <a:t>8. zapewnienie </a:t>
            </a:r>
            <a:r>
              <a:rPr lang="pl-PL" dirty="0"/>
              <a:t>dziecku uregulowanego trybu życia, czasu na zabawę, naukę ale i na odpoczynek.</a:t>
            </a:r>
          </a:p>
          <a:p>
            <a:endParaRPr lang="pl-PL" dirty="0"/>
          </a:p>
        </p:txBody>
      </p:sp>
    </p:spTree>
    <p:extLst>
      <p:ext uri="{BB962C8B-B14F-4D97-AF65-F5344CB8AC3E}">
        <p14:creationId xmlns:p14="http://schemas.microsoft.com/office/powerpoint/2010/main" val="839603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7467600" cy="6069288"/>
          </a:xfrm>
        </p:spPr>
        <p:txBody>
          <a:bodyPr/>
          <a:lstStyle/>
          <a:p>
            <a:pPr marL="0" indent="0">
              <a:buNone/>
            </a:pPr>
            <a:r>
              <a:rPr lang="pl-PL" dirty="0"/>
              <a:t>Jeśli zauważacie, że dziecko osiąga słabe postępy w przedszkolu, jesteście zaniepokojeni, czy Wasza córka, Wasz syn poradzą sobie z nauką w klasie pierwszej, to zapraszam do skorzystania z porady psychologa, pedagoga, logopedy w poradni </a:t>
            </a:r>
            <a:r>
              <a:rPr lang="pl-PL" dirty="0" err="1"/>
              <a:t>psychologiczno</a:t>
            </a:r>
            <a:r>
              <a:rPr lang="pl-PL" dirty="0"/>
              <a:t> – pedagogicznej. </a:t>
            </a:r>
            <a:endParaRPr lang="pl-PL" dirty="0" smtClean="0"/>
          </a:p>
          <a:p>
            <a:pPr marL="0" indent="0">
              <a:buNone/>
            </a:pPr>
            <a:r>
              <a:rPr lang="pl-PL" dirty="0" smtClean="0"/>
              <a:t>Określą </a:t>
            </a:r>
            <a:r>
              <a:rPr lang="pl-PL" dirty="0"/>
              <a:t>oni przyczyny trudności dziecka i przekażą zalecenia do pracy.  Bywa, że to nauczycielka pierwsza zauważa problemy dziecka i troszcząc się o jego losy wskazuje na potrzebę badań w celu określenia dojrzałości szkolnej. </a:t>
            </a:r>
            <a:endParaRPr lang="pl-PL" dirty="0" smtClean="0"/>
          </a:p>
          <a:p>
            <a:pPr marL="0" indent="0">
              <a:buNone/>
            </a:pPr>
            <a:r>
              <a:rPr lang="pl-PL" dirty="0" smtClean="0"/>
              <a:t>Ze </a:t>
            </a:r>
            <a:r>
              <a:rPr lang="pl-PL" dirty="0"/>
              <a:t>swej strony zachęcam do uważnego słuchania nauczycielek i korzystania z ich sugestii. </a:t>
            </a:r>
          </a:p>
        </p:txBody>
      </p:sp>
    </p:spTree>
    <p:extLst>
      <p:ext uri="{BB962C8B-B14F-4D97-AF65-F5344CB8AC3E}">
        <p14:creationId xmlns:p14="http://schemas.microsoft.com/office/powerpoint/2010/main" val="37172805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692696"/>
            <a:ext cx="7467600" cy="5781256"/>
          </a:xfrm>
        </p:spPr>
        <p:txBody>
          <a:bodyPr/>
          <a:lstStyle/>
          <a:p>
            <a:pPr marL="0" indent="0">
              <a:buNone/>
            </a:pPr>
            <a:r>
              <a:rPr lang="pl-PL" dirty="0"/>
              <a:t>Badania w poradni są oczywiście dobrowolne i to rodzice decydują, czy z nich skorzystają. </a:t>
            </a:r>
            <a:endParaRPr lang="pl-PL" dirty="0" smtClean="0"/>
          </a:p>
          <a:p>
            <a:pPr marL="0" indent="0">
              <a:buNone/>
            </a:pPr>
            <a:r>
              <a:rPr lang="pl-PL" dirty="0" smtClean="0"/>
              <a:t>My </a:t>
            </a:r>
            <a:r>
              <a:rPr lang="pl-PL" dirty="0"/>
              <a:t>ze swej strony zapewniamy pełną dyskrecję i profesjonalne potraktowanie Państwa problemu</a:t>
            </a:r>
            <a:r>
              <a:rPr lang="pl-PL" dirty="0" smtClean="0"/>
              <a:t>.</a:t>
            </a:r>
          </a:p>
          <a:p>
            <a:endParaRPr lang="pl-PL" dirty="0"/>
          </a:p>
          <a:p>
            <a:pPr marL="0" indent="0">
              <a:buNone/>
            </a:pPr>
            <a:r>
              <a:rPr lang="pl-PL" dirty="0" smtClean="0"/>
              <a:t>Dodatkowo zapraszamy na:</a:t>
            </a:r>
          </a:p>
          <a:p>
            <a:pPr marL="0" indent="0">
              <a:buNone/>
            </a:pPr>
            <a:r>
              <a:rPr lang="pl-PL" smtClean="0"/>
              <a:t>KONSULTACJE OSOBISTE LUB TELEFONICZNE (65 543 33 64, 501 394 436)   DLA </a:t>
            </a:r>
            <a:r>
              <a:rPr lang="pl-PL" dirty="0" smtClean="0"/>
              <a:t>RODZICÓW DZIECI 6-LETNICH W PPP W GÓRZE</a:t>
            </a:r>
          </a:p>
          <a:p>
            <a:endParaRPr lang="pl-PL" dirty="0"/>
          </a:p>
          <a:p>
            <a:pPr marL="0" indent="0">
              <a:buNone/>
            </a:pPr>
            <a:r>
              <a:rPr lang="pl-PL" dirty="0" smtClean="0"/>
              <a:t>24.03.2021 godz. 12.00-14.00</a:t>
            </a:r>
          </a:p>
          <a:p>
            <a:endParaRPr lang="pl-PL" dirty="0"/>
          </a:p>
          <a:p>
            <a:endParaRPr lang="pl-PL" dirty="0"/>
          </a:p>
        </p:txBody>
      </p:sp>
    </p:spTree>
    <p:extLst>
      <p:ext uri="{BB962C8B-B14F-4D97-AF65-F5344CB8AC3E}">
        <p14:creationId xmlns:p14="http://schemas.microsoft.com/office/powerpoint/2010/main" val="31305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548680"/>
            <a:ext cx="7467600" cy="5925272"/>
          </a:xfrm>
        </p:spPr>
        <p:txBody>
          <a:bodyPr/>
          <a:lstStyle/>
          <a:p>
            <a:pPr marL="0" indent="0">
              <a:buNone/>
            </a:pPr>
            <a:r>
              <a:rPr lang="pl-PL" dirty="0"/>
              <a:t>O poziomie umysłowym dziecka mogą świadczyć jego rysunki. Rysunki dzieci dojrzałych są bogate </a:t>
            </a:r>
            <a:r>
              <a:rPr lang="pl-PL" dirty="0" smtClean="0"/>
              <a:t>   w </a:t>
            </a:r>
            <a:r>
              <a:rPr lang="pl-PL" dirty="0"/>
              <a:t>treść, kolory, zawierają dużo szczegółów, są prawidłowo rozmieszczone na kartce. </a:t>
            </a:r>
            <a:endParaRPr lang="pl-PL" dirty="0" smtClean="0"/>
          </a:p>
          <a:p>
            <a:pPr marL="0" indent="0">
              <a:buNone/>
            </a:pPr>
            <a:r>
              <a:rPr lang="pl-PL" dirty="0" smtClean="0"/>
              <a:t>Przy </a:t>
            </a:r>
            <a:r>
              <a:rPr lang="pl-PL" dirty="0"/>
              <a:t>odwzorowywaniu zachowany jest właściwy kierunek, od lewej do prawej krawędzi kartki i z góry na dół. </a:t>
            </a:r>
            <a:endParaRPr lang="pl-PL" dirty="0" smtClean="0"/>
          </a:p>
          <a:p>
            <a:pPr marL="0" indent="0">
              <a:buNone/>
            </a:pPr>
            <a:r>
              <a:rPr lang="pl-PL" dirty="0" smtClean="0"/>
              <a:t>Oceniając </a:t>
            </a:r>
            <a:r>
              <a:rPr lang="pl-PL" dirty="0"/>
              <a:t>dojrzałość umysłową dziecka, bierze się pod uwagę również poziom rozwoju percepcji wzrokowej i koordynacji wzrokowo-ruchowej, oraz analizy i syntezy słuchowej. </a:t>
            </a:r>
            <a:endParaRPr lang="pl-PL" dirty="0" smtClean="0"/>
          </a:p>
          <a:p>
            <a:pPr marL="0" indent="0">
              <a:buNone/>
            </a:pPr>
            <a:r>
              <a:rPr lang="pl-PL" dirty="0" smtClean="0"/>
              <a:t>Te </a:t>
            </a:r>
            <a:r>
              <a:rPr lang="pl-PL" dirty="0"/>
              <a:t>funkcje w dużej mierze decydują o opanowaniu umiejętności pisania i czytania. </a:t>
            </a:r>
          </a:p>
        </p:txBody>
      </p:sp>
    </p:spTree>
    <p:extLst>
      <p:ext uri="{BB962C8B-B14F-4D97-AF65-F5344CB8AC3E}">
        <p14:creationId xmlns:p14="http://schemas.microsoft.com/office/powerpoint/2010/main" val="386047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Dziecko dojrzałe społecznie </a:t>
            </a:r>
          </a:p>
        </p:txBody>
      </p:sp>
      <p:sp>
        <p:nvSpPr>
          <p:cNvPr id="3" name="Symbol zastępczy zawartości 2"/>
          <p:cNvSpPr>
            <a:spLocks noGrp="1"/>
          </p:cNvSpPr>
          <p:nvPr>
            <p:ph sz="quarter" idx="1"/>
          </p:nvPr>
        </p:nvSpPr>
        <p:spPr/>
        <p:txBody>
          <a:bodyPr>
            <a:normAutofit fontScale="92500" lnSpcReduction="10000"/>
          </a:bodyPr>
          <a:lstStyle/>
          <a:p>
            <a:pPr marL="0" indent="0">
              <a:buNone/>
            </a:pPr>
            <a:r>
              <a:rPr lang="pl-PL" dirty="0"/>
              <a:t>prawidłowo nawiązuje kontakty z rówieśnikami i dorosłym, potrafi współżyć w zespole, przestrzegać reguł życia w zbiorowości, przestrzegać zawartych umów. Charakteryzuje go zdyscyplinowanie, obowiązkowość, samodzielność. Samodzielność dotyczy nie tylko czynności samoobsługowych jak ubieranie się, mycie, czesanie, ale dotyczy także samodzielnego przygotowania się do lekcji, spakowania tornistra, a także samodzielnego podejmowania prawidłowych decyzji w różnych sytuacjach społecznych (np. przy przechodzeniu przez jezdnię). Od 7 latka wymaga się zrozumienia prostych sytuacji społecznych i rozeznanie, co jest dobre, a co złe (np. że nie wolno krzywdzić innych, niszczyć cudzej własności, przywłaszczać sobie znalezionych rzeczy). </a:t>
            </a:r>
          </a:p>
        </p:txBody>
      </p:sp>
    </p:spTree>
    <p:extLst>
      <p:ext uri="{BB962C8B-B14F-4D97-AF65-F5344CB8AC3E}">
        <p14:creationId xmlns:p14="http://schemas.microsoft.com/office/powerpoint/2010/main" val="137351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76672"/>
            <a:ext cx="7467600" cy="5997280"/>
          </a:xfrm>
        </p:spPr>
        <p:txBody>
          <a:bodyPr/>
          <a:lstStyle/>
          <a:p>
            <a:pPr marL="0" indent="0">
              <a:buNone/>
            </a:pPr>
            <a:r>
              <a:rPr lang="pl-PL" dirty="0"/>
              <a:t>Dziecko dojrzałe społecznie dobrze się czuje w nowym środowisku szkolnym, z chęcią podejmuje zadania na rzecz innych np. dyżury. </a:t>
            </a:r>
            <a:endParaRPr lang="pl-PL" dirty="0" smtClean="0"/>
          </a:p>
          <a:p>
            <a:pPr marL="0" indent="0">
              <a:buNone/>
            </a:pPr>
            <a:r>
              <a:rPr lang="pl-PL" dirty="0" smtClean="0"/>
              <a:t>Przejawem </a:t>
            </a:r>
            <a:r>
              <a:rPr lang="pl-PL" dirty="0"/>
              <a:t>niedojrzałości społecznej jest stałe absorbowanie uwagi nauczyciela, domaganie się ciągłego wyróżniania i dążenie do uprzywilejowanej pozycji w klasie.</a:t>
            </a:r>
          </a:p>
          <a:p>
            <a:pPr marL="0" indent="0">
              <a:buNone/>
            </a:pPr>
            <a:r>
              <a:rPr lang="pl-PL" dirty="0"/>
              <a:t>Dzieci niedojrzałe społecznie mogą też izolować się od grupy, stronić od kolegów, unikać wspólnych zabaw łatwo poddawać się dominacji kolegów, wykazywać bierność, nieśmiałość, lękliwość, małomówność. </a:t>
            </a:r>
          </a:p>
          <a:p>
            <a:pPr marL="0" indent="0">
              <a:buNone/>
            </a:pPr>
            <a:endParaRPr lang="pl-PL" dirty="0"/>
          </a:p>
        </p:txBody>
      </p:sp>
    </p:spTree>
    <p:extLst>
      <p:ext uri="{BB962C8B-B14F-4D97-AF65-F5344CB8AC3E}">
        <p14:creationId xmlns:p14="http://schemas.microsoft.com/office/powerpoint/2010/main" val="210384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Dojrzałość fizyczna </a:t>
            </a:r>
          </a:p>
        </p:txBody>
      </p:sp>
      <p:sp>
        <p:nvSpPr>
          <p:cNvPr id="3" name="Symbol zastępczy zawartości 2"/>
          <p:cNvSpPr>
            <a:spLocks noGrp="1"/>
          </p:cNvSpPr>
          <p:nvPr>
            <p:ph sz="quarter" idx="1"/>
          </p:nvPr>
        </p:nvSpPr>
        <p:spPr/>
        <p:txBody>
          <a:bodyPr/>
          <a:lstStyle/>
          <a:p>
            <a:pPr marL="0" indent="0">
              <a:buNone/>
            </a:pPr>
            <a:r>
              <a:rPr lang="pl-PL" dirty="0"/>
              <a:t>to ogólna sprawność organizmu i zdrowie dziecka. Długotrwałe choroby, defekty fizyczne i inne dolegliwości organizmu utrudniają pracę szkolną dziecka. Dziecko szkolne dysponować musi odpowiednim zasobem sił fizycznych i odpornością na zmęczenie. Wielogodzinne siedzenie w ławce, noszenie ciężkiego tornistra szkolnego i wykonywanie różnych zadań umysłowych jest trudne nawet dla dziecka zdrowego, silnego i sprawnego. </a:t>
            </a:r>
          </a:p>
        </p:txBody>
      </p:sp>
    </p:spTree>
    <p:extLst>
      <p:ext uri="{BB962C8B-B14F-4D97-AF65-F5344CB8AC3E}">
        <p14:creationId xmlns:p14="http://schemas.microsoft.com/office/powerpoint/2010/main" val="2229499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76672"/>
            <a:ext cx="7467600" cy="5997280"/>
          </a:xfrm>
        </p:spPr>
        <p:txBody>
          <a:bodyPr>
            <a:normAutofit fontScale="92500"/>
          </a:bodyPr>
          <a:lstStyle/>
          <a:p>
            <a:pPr marL="0" indent="0">
              <a:buNone/>
            </a:pPr>
            <a:r>
              <a:rPr lang="pl-PL" dirty="0"/>
              <a:t>Przy takich czynnościach jak pisanie, rysowanie, wycinanie, wydzieranie, konstruowanie, nawlekanie koralików i innych pracach </a:t>
            </a:r>
            <a:r>
              <a:rPr lang="pl-PL" dirty="0" err="1"/>
              <a:t>plastyczno</a:t>
            </a:r>
            <a:r>
              <a:rPr lang="pl-PL" dirty="0"/>
              <a:t> – technicznych potrzebna będzie dziecku dobra sprawność rąk, koordynacja ruchowa i koordynacja ruchowo-wzrokowa. W przeciwnym wypadku ruchy będą powolne, nieharmonijne, sztywne, kanciaste, mało precyzyjne. Mogą też występować </a:t>
            </a:r>
            <a:r>
              <a:rPr lang="pl-PL" dirty="0" err="1"/>
              <a:t>współruchy</a:t>
            </a:r>
            <a:r>
              <a:rPr lang="pl-PL" dirty="0"/>
              <a:t>, czyli niepotrzebne ruchy służące rozładowaniu nadmiernego napięcia np. poruszanie językiem przy pisaniu lub rysowaniu. Dziecko o prawidłowym rozwoju ruchowym potrafi przez chwilę stać na jednej nodze, skakać na jednej nodze, przeskakiwać przez przeszkody. Siedmiolatek sprawnie i szybko biega, przy czym ruchy rąk i nóg są zharmonizowane. Dobra koordynacja ruchowa umożliwia mu jazdę na rowerze, na rolkach, na nartach.</a:t>
            </a:r>
          </a:p>
        </p:txBody>
      </p:sp>
    </p:spTree>
    <p:extLst>
      <p:ext uri="{BB962C8B-B14F-4D97-AF65-F5344CB8AC3E}">
        <p14:creationId xmlns:p14="http://schemas.microsoft.com/office/powerpoint/2010/main" val="2057810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140</TotalTime>
  <Words>2704</Words>
  <Application>Microsoft Office PowerPoint</Application>
  <PresentationFormat>Pokaz na ekranie (4:3)</PresentationFormat>
  <Paragraphs>141</Paragraphs>
  <Slides>46</Slides>
  <Notes>0</Notes>
  <HiddenSlides>0</HiddenSlides>
  <MMClips>0</MMClips>
  <ScaleCrop>false</ScaleCrop>
  <HeadingPairs>
    <vt:vector size="4" baseType="variant">
      <vt:variant>
        <vt:lpstr>Motyw</vt:lpstr>
      </vt:variant>
      <vt:variant>
        <vt:i4>1</vt:i4>
      </vt:variant>
      <vt:variant>
        <vt:lpstr>Tytuły slajdów</vt:lpstr>
      </vt:variant>
      <vt:variant>
        <vt:i4>46</vt:i4>
      </vt:variant>
    </vt:vector>
  </HeadingPairs>
  <TitlesOfParts>
    <vt:vector size="47" baseType="lpstr">
      <vt:lpstr>Wykusz</vt:lpstr>
      <vt:lpstr>Dojrzałość szkolna - gotowość dziecka do podjęcia obowiązku szkolnego</vt:lpstr>
      <vt:lpstr>Prezentacja programu PowerPoint</vt:lpstr>
      <vt:lpstr>Prezentacja programu PowerPoint</vt:lpstr>
      <vt:lpstr>Dojrzałość umysłowa</vt:lpstr>
      <vt:lpstr>Prezentacja programu PowerPoint</vt:lpstr>
      <vt:lpstr>Dziecko dojrzałe społecznie </vt:lpstr>
      <vt:lpstr>Prezentacja programu PowerPoint</vt:lpstr>
      <vt:lpstr>Dojrzałość fizyczna </vt:lpstr>
      <vt:lpstr>Prezentacja programu PowerPoint</vt:lpstr>
      <vt:lpstr>Dojrzałość emocjonalna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Dziecko dojrzałe do nauki szkolnej potrafi: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Straszenie szkołą</vt:lpstr>
      <vt:lpstr>Likwidacja zabawek</vt:lpstr>
      <vt:lpstr>Okazywanie lęku przez rodziców</vt:lpstr>
      <vt:lpstr>Stosunek do oceny szkolnej</vt:lpstr>
      <vt:lpstr>Jeśli dziecko nie osiągnie dojrzałości to:</vt:lpstr>
      <vt:lpstr>Prezentacja programu PowerPoint</vt:lpstr>
      <vt:lpstr>By ułatwić dzieciom naukę czytania, warto w szczególności:</vt:lpstr>
      <vt:lpstr>Prezentacja programu PowerPoint</vt:lpstr>
      <vt:lpstr>Prezentacja programu PowerPoint</vt:lpstr>
      <vt:lpstr>By ułatwić naukę pisania należy         w szczególności:</vt:lpstr>
      <vt:lpstr>Prezentacja programu PowerPoint</vt:lpstr>
      <vt:lpstr>Prezentacja programu PowerPoint</vt:lpstr>
      <vt:lpstr>Prezentacja programu PowerPoint</vt:lpstr>
      <vt:lpstr>Oto niektóre z tych rad:</vt:lpstr>
      <vt:lpstr>Prezentacja programu PowerPoint</vt:lpstr>
      <vt:lpstr>Prezentacja programu PowerPoint</vt:lpstr>
      <vt:lpstr>Prezentacja programu PowerPoint</vt:lpstr>
      <vt:lpstr>Rola rodziców w przygotowaniu dziecka do szkoły to :</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Dojrzałość szkolna - gotowość dziecka do podjęcia obowiązku szkolnego</dc:title>
  <dc:creator>Agnieszka Strzyż</dc:creator>
  <cp:lastModifiedBy>Ewa Walczak</cp:lastModifiedBy>
  <cp:revision>10</cp:revision>
  <dcterms:created xsi:type="dcterms:W3CDTF">2021-03-01T09:36:30Z</dcterms:created>
  <dcterms:modified xsi:type="dcterms:W3CDTF">2021-03-16T11:38:13Z</dcterms:modified>
</cp:coreProperties>
</file>