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59" r:id="rId8"/>
    <p:sldId id="260" r:id="rId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BF933FCB-9501-4BFC-B706-F2DD66C77823}"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F933FCB-9501-4BFC-B706-F2DD66C77823}"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F933FCB-9501-4BFC-B706-F2DD66C77823}"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DC3E0BF7-1353-40E2-BCB6-1F8420D4C374}" type="datetimeFigureOut">
              <a:rPr lang="sk-SK" smtClean="0"/>
              <a:pPr/>
              <a:t>23.02.2021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077200" y="6356350"/>
            <a:ext cx="609600" cy="365125"/>
          </a:xfrm>
        </p:spPr>
        <p:txBody>
          <a:bodyPr/>
          <a:lstStyle/>
          <a:p>
            <a:fld id="{BF933FCB-9501-4BFC-B706-F2DD66C77823}" type="slidenum">
              <a:rPr lang="sk-SK" smtClean="0"/>
              <a:pPr/>
              <a:t>‹#›</a:t>
            </a:fld>
            <a:endParaRPr lang="sk-SK"/>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3E0BF7-1353-40E2-BCB6-1F8420D4C374}" type="datetimeFigureOut">
              <a:rPr lang="sk-SK" smtClean="0"/>
              <a:pPr/>
              <a:t>23.02.2021</a:t>
            </a:fld>
            <a:endParaRPr lang="sk-SK"/>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933FCB-9501-4BFC-B706-F2DD66C77823}" type="slidenum">
              <a:rPr lang="sk-SK" smtClean="0"/>
              <a:pPr/>
              <a:t>‹#›</a:t>
            </a:fld>
            <a:endParaRPr lang="sk-SK"/>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ktuality.sk/clanok/266072/video-natocili-morskeho-certa-vzacna-ryba-v-600-metrovej-hlbke/"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Živočíchy svietiace v tme</a:t>
            </a:r>
            <a:endParaRPr lang="sk-SK" dirty="0"/>
          </a:p>
        </p:txBody>
      </p:sp>
      <p:sp>
        <p:nvSpPr>
          <p:cNvPr id="3" name="Podnadpis 2"/>
          <p:cNvSpPr>
            <a:spLocks noGrp="1"/>
          </p:cNvSpPr>
          <p:nvPr>
            <p:ph type="subTitle" idx="1"/>
          </p:nvPr>
        </p:nvSpPr>
        <p:spPr/>
        <p:txBody>
          <a:bodyPr/>
          <a:lstStyle/>
          <a:p>
            <a:r>
              <a:rPr lang="sk-SK" dirty="0" smtClean="0"/>
              <a:t>Lenka </a:t>
            </a:r>
            <a:r>
              <a:rPr lang="sk-SK" dirty="0" err="1" smtClean="0"/>
              <a:t>Zemanovičová</a:t>
            </a:r>
            <a:r>
              <a:rPr lang="sk-SK" dirty="0" smtClean="0"/>
              <a:t> 8.A</a:t>
            </a:r>
            <a:endParaRPr lang="sk-SK"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143000"/>
          </a:xfrm>
        </p:spPr>
        <p:txBody>
          <a:bodyPr>
            <a:normAutofit/>
          </a:bodyPr>
          <a:lstStyle/>
          <a:p>
            <a:r>
              <a:rPr lang="sk-SK" sz="3600" dirty="0" err="1" smtClean="0"/>
              <a:t>Aequorea</a:t>
            </a:r>
            <a:r>
              <a:rPr lang="sk-SK" sz="3600" dirty="0" smtClean="0"/>
              <a:t> </a:t>
            </a:r>
            <a:r>
              <a:rPr lang="sk-SK" sz="3600" dirty="0" err="1" smtClean="0"/>
              <a:t>victoria-krištáľová</a:t>
            </a:r>
            <a:r>
              <a:rPr lang="sk-SK" sz="3600" dirty="0" smtClean="0"/>
              <a:t> medúza</a:t>
            </a:r>
            <a:endParaRPr lang="sk-SK" sz="3600" dirty="0"/>
          </a:p>
        </p:txBody>
      </p:sp>
      <p:sp>
        <p:nvSpPr>
          <p:cNvPr id="3" name="Zástupný symbol obsahu 2"/>
          <p:cNvSpPr>
            <a:spLocks noGrp="1"/>
          </p:cNvSpPr>
          <p:nvPr>
            <p:ph idx="1"/>
          </p:nvPr>
        </p:nvSpPr>
        <p:spPr/>
        <p:txBody>
          <a:bodyPr>
            <a:normAutofit fontScale="92500"/>
          </a:bodyPr>
          <a:lstStyle/>
          <a:p>
            <a:r>
              <a:rPr lang="sk-SK" sz="1800" dirty="0" smtClean="0"/>
              <a:t>V roku 1961 vedci našli v týchto medúzach </a:t>
            </a:r>
            <a:r>
              <a:rPr lang="sk-SK" sz="1800" dirty="0" smtClean="0">
                <a:solidFill>
                  <a:srgbClr val="FF0000"/>
                </a:solidFill>
              </a:rPr>
              <a:t>proteín</a:t>
            </a:r>
            <a:r>
              <a:rPr lang="sk-SK" sz="1800" dirty="0" smtClean="0"/>
              <a:t>, ktorý produkuje žiarenie pod UV svetlom.</a:t>
            </a:r>
          </a:p>
          <a:p>
            <a:endParaRPr lang="sk-SK" sz="1800" dirty="0" smtClean="0"/>
          </a:p>
          <a:p>
            <a:r>
              <a:rPr lang="sk-SK" sz="1800" dirty="0" smtClean="0"/>
              <a:t> Spustila sa vlna genetických modifikácií rôznych zvierat, dešifrovania rozširovania rakoviny a proteín bol použitý aj pri experimentoch s vývojom buniek.</a:t>
            </a:r>
          </a:p>
          <a:p>
            <a:endParaRPr lang="sk-SK" sz="1800" dirty="0" smtClean="0"/>
          </a:p>
          <a:p>
            <a:r>
              <a:rPr lang="sk-SK" sz="1800" dirty="0" err="1" smtClean="0"/>
              <a:t>Pŕhlivec</a:t>
            </a:r>
            <a:endParaRPr lang="sk-SK" sz="1800" dirty="0" smtClean="0"/>
          </a:p>
          <a:p>
            <a:endParaRPr lang="sk-SK" sz="1800" dirty="0" smtClean="0"/>
          </a:p>
          <a:p>
            <a:pPr>
              <a:buNone/>
            </a:pPr>
            <a:r>
              <a:rPr lang="sk-SK" dirty="0" smtClean="0"/>
              <a:t/>
            </a:r>
            <a:br>
              <a:rPr lang="sk-SK" dirty="0" smtClean="0"/>
            </a:br>
            <a:endParaRPr lang="sk-SK" dirty="0" smtClean="0"/>
          </a:p>
          <a:p>
            <a:pPr>
              <a:buNone/>
            </a:pPr>
            <a:endParaRPr lang="sk-SK" dirty="0" smtClean="0"/>
          </a:p>
          <a:p>
            <a:r>
              <a:rPr lang="sk-SK" sz="1800" dirty="0" smtClean="0"/>
              <a:t>https://www.youtube.com/watch?v=Zymi47FQSGo</a:t>
            </a:r>
            <a:r>
              <a:rPr lang="sk-SK" dirty="0" smtClean="0"/>
              <a:t/>
            </a:r>
            <a:br>
              <a:rPr lang="sk-SK" dirty="0" smtClean="0"/>
            </a:br>
            <a:endParaRPr lang="sk-SK" dirty="0"/>
          </a:p>
        </p:txBody>
      </p:sp>
      <p:pic>
        <p:nvPicPr>
          <p:cNvPr id="4" name="Obrázok 3" descr="meduza.jpg"/>
          <p:cNvPicPr>
            <a:picLocks noChangeAspect="1"/>
          </p:cNvPicPr>
          <p:nvPr/>
        </p:nvPicPr>
        <p:blipFill>
          <a:blip r:embed="rId2" cstate="print"/>
          <a:stretch>
            <a:fillRect/>
          </a:stretch>
        </p:blipFill>
        <p:spPr>
          <a:xfrm>
            <a:off x="5868144" y="3861048"/>
            <a:ext cx="2931818" cy="1649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ázok 4" descr="meduza 2.jpeg"/>
          <p:cNvPicPr>
            <a:picLocks noChangeAspect="1"/>
          </p:cNvPicPr>
          <p:nvPr/>
        </p:nvPicPr>
        <p:blipFill>
          <a:blip r:embed="rId3" cstate="print"/>
          <a:stretch>
            <a:fillRect/>
          </a:stretch>
        </p:blipFill>
        <p:spPr>
          <a:xfrm rot="596645">
            <a:off x="2461201" y="3650787"/>
            <a:ext cx="2711544" cy="16424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Čert morský</a:t>
            </a:r>
            <a:endParaRPr lang="sk-SK" sz="4000" dirty="0"/>
          </a:p>
        </p:txBody>
      </p:sp>
      <p:sp>
        <p:nvSpPr>
          <p:cNvPr id="3" name="Zástupný symbol obsahu 2"/>
          <p:cNvSpPr>
            <a:spLocks noGrp="1"/>
          </p:cNvSpPr>
          <p:nvPr>
            <p:ph idx="1"/>
          </p:nvPr>
        </p:nvSpPr>
        <p:spPr/>
        <p:txBody>
          <a:bodyPr>
            <a:normAutofit lnSpcReduction="10000"/>
          </a:bodyPr>
          <a:lstStyle/>
          <a:p>
            <a:r>
              <a:rPr lang="sk-SK" sz="1800" dirty="0" smtClean="0">
                <a:hlinkClick r:id="rId2"/>
              </a:rPr>
              <a:t>https://www.aktuality.sk/clanok/266072/video-natocili-morskeho-certa-vzacna-ryba-v-600-metrovej-hlbke</a:t>
            </a:r>
            <a:r>
              <a:rPr lang="sk-SK" sz="1800" dirty="0" smtClean="0">
                <a:hlinkClick r:id="rId2"/>
              </a:rPr>
              <a:t>/</a:t>
            </a:r>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endParaRPr lang="sk-SK" sz="1800" dirty="0" smtClean="0"/>
          </a:p>
          <a:p>
            <a:r>
              <a:rPr lang="sk-SK" sz="1800" dirty="0" smtClean="0"/>
              <a:t>32 kg v dospelosti, žije vo veľkých hĺbkach pri morskom dne, loví sa len na pochúťky, má biele mäso ktoré sa griluje alebo sa je surové, svoju korisť vábi na svetielko ktoré má jemnou blankou prirastené k hlave.</a:t>
            </a:r>
          </a:p>
          <a:p>
            <a:endParaRPr lang="sk-SK" sz="1800" dirty="0" smtClean="0"/>
          </a:p>
          <a:p>
            <a:r>
              <a:rPr lang="sk-SK" sz="1800" dirty="0" smtClean="0"/>
              <a:t>Určite </a:t>
            </a:r>
            <a:r>
              <a:rPr lang="sk-SK" sz="1800" dirty="0" smtClean="0"/>
              <a:t>ho </a:t>
            </a:r>
            <a:r>
              <a:rPr lang="sk-SK" sz="1800" dirty="0" smtClean="0"/>
              <a:t>poznáte aj z rozprávky ,,Hľadá sa Nemo“.</a:t>
            </a:r>
            <a:endParaRPr lang="sk-SK" sz="1800" dirty="0" smtClean="0"/>
          </a:p>
          <a:p>
            <a:endParaRPr lang="sk-SK" sz="1800" dirty="0"/>
          </a:p>
        </p:txBody>
      </p:sp>
      <p:pic>
        <p:nvPicPr>
          <p:cNvPr id="5" name="Obrázok 4" descr="cert-morsky.jpg"/>
          <p:cNvPicPr>
            <a:picLocks noChangeAspect="1"/>
          </p:cNvPicPr>
          <p:nvPr/>
        </p:nvPicPr>
        <p:blipFill>
          <a:blip r:embed="rId3" cstate="print"/>
          <a:stretch>
            <a:fillRect/>
          </a:stretch>
        </p:blipFill>
        <p:spPr>
          <a:xfrm>
            <a:off x="683568" y="2564904"/>
            <a:ext cx="3780928" cy="1800200"/>
          </a:xfrm>
          <a:prstGeom prst="rect">
            <a:avLst/>
          </a:prstGeom>
          <a:ln>
            <a:noFill/>
          </a:ln>
          <a:effectLst>
            <a:outerShdw blurRad="292100" dist="139700" dir="2700000" algn="tl" rotWithShape="0">
              <a:srgbClr val="333333">
                <a:alpha val="65000"/>
              </a:srgbClr>
            </a:outerShdw>
          </a:effectLst>
        </p:spPr>
      </p:pic>
      <p:pic>
        <p:nvPicPr>
          <p:cNvPr id="6" name="Obrázok 5" descr="nemo ryba.jpg"/>
          <p:cNvPicPr>
            <a:picLocks noChangeAspect="1"/>
          </p:cNvPicPr>
          <p:nvPr/>
        </p:nvPicPr>
        <p:blipFill>
          <a:blip r:embed="rId4" cstate="print"/>
          <a:stretch>
            <a:fillRect/>
          </a:stretch>
        </p:blipFill>
        <p:spPr>
          <a:xfrm>
            <a:off x="5004048" y="2420888"/>
            <a:ext cx="3600400" cy="2027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Dračia ryba</a:t>
            </a:r>
            <a:endParaRPr lang="sk-SK" dirty="0"/>
          </a:p>
        </p:txBody>
      </p:sp>
      <p:sp>
        <p:nvSpPr>
          <p:cNvPr id="3" name="Zástupný symbol obsahu 2"/>
          <p:cNvSpPr>
            <a:spLocks noGrp="1"/>
          </p:cNvSpPr>
          <p:nvPr>
            <p:ph sz="half" idx="1"/>
          </p:nvPr>
        </p:nvSpPr>
        <p:spPr/>
        <p:txBody>
          <a:bodyPr>
            <a:normAutofit/>
          </a:bodyPr>
          <a:lstStyle/>
          <a:p>
            <a:r>
              <a:rPr lang="sk-SK" sz="2000" dirty="0" err="1" smtClean="0"/>
              <a:t>Aruana</a:t>
            </a:r>
            <a:r>
              <a:rPr lang="sk-SK" sz="2000" dirty="0" smtClean="0"/>
              <a:t> ázijská</a:t>
            </a:r>
          </a:p>
          <a:p>
            <a:endParaRPr lang="sk-SK" sz="2000" dirty="0" smtClean="0"/>
          </a:p>
          <a:p>
            <a:r>
              <a:rPr lang="sk-SK" sz="2000" dirty="0" smtClean="0"/>
              <a:t>Ohrozená</a:t>
            </a:r>
          </a:p>
          <a:p>
            <a:endParaRPr lang="sk-SK" sz="2000" dirty="0" smtClean="0"/>
          </a:p>
          <a:p>
            <a:r>
              <a:rPr lang="sk-SK" sz="2000" dirty="0" smtClean="0"/>
              <a:t>Symbol prosperity a bohatstva, nositeľ šťastia a pohody</a:t>
            </a:r>
          </a:p>
          <a:p>
            <a:endParaRPr lang="sk-SK" sz="2000" dirty="0" smtClean="0"/>
          </a:p>
          <a:p>
            <a:r>
              <a:rPr lang="sk-SK" sz="2000" dirty="0" smtClean="0"/>
              <a:t>Sladkovodná ryba</a:t>
            </a:r>
            <a:endParaRPr lang="sk-SK" sz="2000" dirty="0"/>
          </a:p>
        </p:txBody>
      </p:sp>
      <p:pic>
        <p:nvPicPr>
          <p:cNvPr id="5" name="Zástupný symbol obsahu 4" descr="obr02.jpg"/>
          <p:cNvPicPr>
            <a:picLocks noGrp="1" noChangeAspect="1"/>
          </p:cNvPicPr>
          <p:nvPr>
            <p:ph sz="half" idx="2"/>
          </p:nvPr>
        </p:nvPicPr>
        <p:blipFill>
          <a:blip r:embed="rId2" cstate="print"/>
          <a:stretch>
            <a:fillRect/>
          </a:stretch>
        </p:blipFill>
        <p:spPr>
          <a:xfrm>
            <a:off x="5148064" y="3501008"/>
            <a:ext cx="3805829"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ázok 5" descr="obr01.jpg"/>
          <p:cNvPicPr>
            <a:picLocks noChangeAspect="1"/>
          </p:cNvPicPr>
          <p:nvPr/>
        </p:nvPicPr>
        <p:blipFill>
          <a:blip r:embed="rId3" cstate="print"/>
          <a:stretch>
            <a:fillRect/>
          </a:stretch>
        </p:blipFill>
        <p:spPr>
          <a:xfrm>
            <a:off x="2915816" y="1772816"/>
            <a:ext cx="4127561" cy="1656184"/>
          </a:xfrm>
          <a:prstGeom prst="rect">
            <a:avLst/>
          </a:prstGeom>
          <a:ln>
            <a:noFill/>
          </a:ln>
          <a:effectLst>
            <a:softEdge rad="112500"/>
          </a:effectLst>
        </p:spPr>
      </p:pic>
      <p:pic>
        <p:nvPicPr>
          <p:cNvPr id="7" name="Obrázok 6" descr="arowana-cervena_1.jpg"/>
          <p:cNvPicPr>
            <a:picLocks noChangeAspect="1"/>
          </p:cNvPicPr>
          <p:nvPr/>
        </p:nvPicPr>
        <p:blipFill>
          <a:blip r:embed="rId4" cstate="print"/>
          <a:stretch>
            <a:fillRect/>
          </a:stretch>
        </p:blipFill>
        <p:spPr>
          <a:xfrm>
            <a:off x="2267744" y="4653136"/>
            <a:ext cx="3041616" cy="2016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pic>
        <p:nvPicPr>
          <p:cNvPr id="6" name="Zástupný symbol obsahu 5" descr="cervy 3.jpg"/>
          <p:cNvPicPr>
            <a:picLocks noGrp="1" noChangeAspect="1"/>
          </p:cNvPicPr>
          <p:nvPr>
            <p:ph sz="half" idx="1"/>
          </p:nvPr>
        </p:nvPicPr>
        <p:blipFill>
          <a:blip r:embed="rId2" cstate="print"/>
          <a:stretch>
            <a:fillRect/>
          </a:stretch>
        </p:blipFill>
        <p:spPr>
          <a:xfrm>
            <a:off x="323528" y="692696"/>
            <a:ext cx="2880320" cy="1921174"/>
          </a:xfrm>
          <a:prstGeom prst="rect">
            <a:avLst/>
          </a:prstGeom>
          <a:ln>
            <a:noFill/>
          </a:ln>
          <a:effectLst>
            <a:outerShdw blurRad="292100" dist="139700" dir="2700000" algn="tl" rotWithShape="0">
              <a:srgbClr val="333333">
                <a:alpha val="65000"/>
              </a:srgbClr>
            </a:outerShdw>
          </a:effectLst>
        </p:spPr>
      </p:pic>
      <p:pic>
        <p:nvPicPr>
          <p:cNvPr id="5" name="Zástupný symbol obsahu 4" descr="cervy 2.jpg"/>
          <p:cNvPicPr>
            <a:picLocks noGrp="1" noChangeAspect="1"/>
          </p:cNvPicPr>
          <p:nvPr>
            <p:ph sz="half" idx="2"/>
          </p:nvPr>
        </p:nvPicPr>
        <p:blipFill>
          <a:blip r:embed="rId3" cstate="print"/>
          <a:stretch>
            <a:fillRect/>
          </a:stretch>
        </p:blipFill>
        <p:spPr>
          <a:xfrm>
            <a:off x="4788024" y="4293096"/>
            <a:ext cx="3856337" cy="2127700"/>
          </a:xfrm>
          <a:prstGeom prst="rect">
            <a:avLst/>
          </a:prstGeom>
          <a:ln>
            <a:noFill/>
          </a:ln>
          <a:effectLst>
            <a:outerShdw blurRad="292100" dist="139700" dir="2700000" algn="tl" rotWithShape="0">
              <a:srgbClr val="333333">
                <a:alpha val="65000"/>
              </a:srgbClr>
            </a:outerShdw>
          </a:effectLst>
        </p:spPr>
      </p:pic>
      <p:pic>
        <p:nvPicPr>
          <p:cNvPr id="7" name="Obrázok 6" descr="cervy 4.jpg"/>
          <p:cNvPicPr>
            <a:picLocks noChangeAspect="1"/>
          </p:cNvPicPr>
          <p:nvPr/>
        </p:nvPicPr>
        <p:blipFill>
          <a:blip r:embed="rId4" cstate="print"/>
          <a:stretch>
            <a:fillRect/>
          </a:stretch>
        </p:blipFill>
        <p:spPr>
          <a:xfrm>
            <a:off x="323528" y="4509120"/>
            <a:ext cx="3130783" cy="2088232"/>
          </a:xfrm>
          <a:prstGeom prst="rect">
            <a:avLst/>
          </a:prstGeom>
          <a:ln>
            <a:noFill/>
          </a:ln>
          <a:effectLst>
            <a:outerShdw blurRad="292100" dist="139700" dir="2700000" algn="tl" rotWithShape="0">
              <a:srgbClr val="333333">
                <a:alpha val="65000"/>
              </a:srgbClr>
            </a:outerShdw>
          </a:effectLst>
        </p:spPr>
      </p:pic>
      <p:pic>
        <p:nvPicPr>
          <p:cNvPr id="8" name="Obrázok 7" descr="cervy.jpg"/>
          <p:cNvPicPr>
            <a:picLocks noChangeAspect="1"/>
          </p:cNvPicPr>
          <p:nvPr/>
        </p:nvPicPr>
        <p:blipFill>
          <a:blip r:embed="rId5" cstate="print"/>
          <a:stretch>
            <a:fillRect/>
          </a:stretch>
        </p:blipFill>
        <p:spPr>
          <a:xfrm>
            <a:off x="5220072" y="188640"/>
            <a:ext cx="3714226" cy="2088232"/>
          </a:xfrm>
          <a:prstGeom prst="rect">
            <a:avLst/>
          </a:prstGeom>
          <a:ln>
            <a:noFill/>
          </a:ln>
          <a:effectLst>
            <a:softEdge rad="112500"/>
          </a:effectLst>
        </p:spPr>
      </p:pic>
      <p:sp>
        <p:nvSpPr>
          <p:cNvPr id="9" name="BlokTextu 8"/>
          <p:cNvSpPr txBox="1"/>
          <p:nvPr/>
        </p:nvSpPr>
        <p:spPr>
          <a:xfrm>
            <a:off x="323528" y="2852936"/>
            <a:ext cx="8280920" cy="892552"/>
          </a:xfrm>
          <a:prstGeom prst="rect">
            <a:avLst/>
          </a:prstGeom>
          <a:noFill/>
        </p:spPr>
        <p:txBody>
          <a:bodyPr wrap="square" rtlCol="0">
            <a:spAutoFit/>
          </a:bodyPr>
          <a:lstStyle/>
          <a:p>
            <a:r>
              <a:rPr lang="sk-SK" sz="2000" i="1" u="sng" dirty="0" smtClean="0">
                <a:solidFill>
                  <a:srgbClr val="FF0000"/>
                </a:solidFill>
              </a:rPr>
              <a:t>Svietiace červy </a:t>
            </a:r>
            <a:r>
              <a:rPr lang="sk-SK" dirty="0" smtClean="0"/>
              <a:t>– jaskyne na Novom Zélande</a:t>
            </a:r>
          </a:p>
          <a:p>
            <a:r>
              <a:rPr lang="sk-SK" dirty="0" smtClean="0"/>
              <a:t> </a:t>
            </a:r>
            <a:r>
              <a:rPr lang="sk-SK" dirty="0" smtClean="0"/>
              <a:t>                          - vydávajú modro-zelené svetlo ktorým lákajú iný hmyz</a:t>
            </a:r>
          </a:p>
          <a:p>
            <a:r>
              <a:rPr lang="sk-SK" sz="1400" dirty="0" smtClean="0"/>
              <a:t>                           - na chytenie iného </a:t>
            </a:r>
            <a:r>
              <a:rPr lang="sk-SK" sz="1400" dirty="0" err="1" smtClean="0"/>
              <a:t>hmyzu-potravy</a:t>
            </a:r>
            <a:r>
              <a:rPr lang="sk-SK" sz="1400" dirty="0" smtClean="0"/>
              <a:t> spustia lepkavé lanko ktorým ho zamotajú</a:t>
            </a:r>
            <a:endParaRPr lang="sk-SK" sz="1400" dirty="0" smtClean="0"/>
          </a:p>
        </p:txBody>
      </p:sp>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Škorpión</a:t>
            </a:r>
            <a:endParaRPr lang="sk-SK" dirty="0"/>
          </a:p>
        </p:txBody>
      </p:sp>
      <p:pic>
        <p:nvPicPr>
          <p:cNvPr id="6" name="Zástupný symbol obsahu 5" descr="skorpion2.jpg"/>
          <p:cNvPicPr>
            <a:picLocks noGrp="1" noChangeAspect="1"/>
          </p:cNvPicPr>
          <p:nvPr>
            <p:ph sz="half" idx="1"/>
          </p:nvPr>
        </p:nvPicPr>
        <p:blipFill>
          <a:blip r:embed="rId2" cstate="print"/>
          <a:stretch>
            <a:fillRect/>
          </a:stretch>
        </p:blipFill>
        <p:spPr>
          <a:xfrm>
            <a:off x="395536" y="4365104"/>
            <a:ext cx="3080477" cy="1955338"/>
          </a:xfrm>
          <a:prstGeom prst="rect">
            <a:avLst/>
          </a:prstGeom>
          <a:ln>
            <a:noFill/>
          </a:ln>
          <a:effectLst>
            <a:outerShdw blurRad="292100" dist="139700" dir="2700000" algn="tl" rotWithShape="0">
              <a:srgbClr val="333333">
                <a:alpha val="65000"/>
              </a:srgbClr>
            </a:outerShdw>
          </a:effectLst>
        </p:spPr>
      </p:pic>
      <p:pic>
        <p:nvPicPr>
          <p:cNvPr id="5" name="Zástupný symbol obsahu 4" descr="skorpion.jpg"/>
          <p:cNvPicPr>
            <a:picLocks noGrp="1" noChangeAspect="1"/>
          </p:cNvPicPr>
          <p:nvPr>
            <p:ph sz="half" idx="2"/>
          </p:nvPr>
        </p:nvPicPr>
        <p:blipFill>
          <a:blip r:embed="rId3" cstate="print"/>
          <a:stretch>
            <a:fillRect/>
          </a:stretch>
        </p:blipFill>
        <p:spPr>
          <a:xfrm>
            <a:off x="5364088" y="1988840"/>
            <a:ext cx="3096344" cy="2063037"/>
          </a:xfrm>
          <a:prstGeom prst="rect">
            <a:avLst/>
          </a:prstGeom>
          <a:ln>
            <a:noFill/>
          </a:ln>
          <a:effectLst>
            <a:outerShdw blurRad="292100" dist="139700" dir="2700000" algn="tl" rotWithShape="0">
              <a:srgbClr val="333333">
                <a:alpha val="65000"/>
              </a:srgbClr>
            </a:outerShdw>
          </a:effectLst>
        </p:spPr>
      </p:pic>
      <p:sp>
        <p:nvSpPr>
          <p:cNvPr id="7" name="BlokTextu 6"/>
          <p:cNvSpPr txBox="1"/>
          <p:nvPr/>
        </p:nvSpPr>
        <p:spPr>
          <a:xfrm>
            <a:off x="395536" y="1916832"/>
            <a:ext cx="4464496" cy="2031325"/>
          </a:xfrm>
          <a:prstGeom prst="rect">
            <a:avLst/>
          </a:prstGeom>
          <a:noFill/>
        </p:spPr>
        <p:txBody>
          <a:bodyPr wrap="square" rtlCol="0">
            <a:spAutoFit/>
          </a:bodyPr>
          <a:lstStyle/>
          <a:p>
            <a:pPr>
              <a:buFont typeface="Wingdings" pitchFamily="2" charset="2"/>
              <a:buChar char="§"/>
            </a:pPr>
            <a:r>
              <a:rPr lang="sk-SK" dirty="0" smtClean="0"/>
              <a:t> Južné svahy Álp a Balkánu.</a:t>
            </a:r>
          </a:p>
          <a:p>
            <a:pPr>
              <a:buFont typeface="Wingdings" pitchFamily="2" charset="2"/>
              <a:buChar char="§"/>
            </a:pPr>
            <a:endParaRPr lang="sk-SK" dirty="0" smtClean="0"/>
          </a:p>
          <a:p>
            <a:pPr>
              <a:buFont typeface="Wingdings" pitchFamily="2" charset="2"/>
              <a:buChar char="§"/>
            </a:pPr>
            <a:r>
              <a:rPr lang="sk-SK" dirty="0" smtClean="0"/>
              <a:t>Európske merajú iba okolo 23 cm .</a:t>
            </a:r>
          </a:p>
          <a:p>
            <a:pPr>
              <a:buFont typeface="Wingdings" pitchFamily="2" charset="2"/>
              <a:buChar char="§"/>
            </a:pPr>
            <a:endParaRPr lang="sk-SK" dirty="0" smtClean="0"/>
          </a:p>
          <a:p>
            <a:pPr>
              <a:buFont typeface="Wingdings" pitchFamily="2" charset="2"/>
              <a:buChar char="§"/>
            </a:pPr>
            <a:r>
              <a:rPr lang="sk-SK" dirty="0" smtClean="0"/>
              <a:t>Sú neškodné, ich bodnutie je ako     uštipnutie včelou.</a:t>
            </a:r>
          </a:p>
          <a:p>
            <a:endParaRPr lang="sk-SK" dirty="0"/>
          </a:p>
        </p:txBody>
      </p:sp>
      <p:sp>
        <p:nvSpPr>
          <p:cNvPr id="8" name="BlokTextu 7"/>
          <p:cNvSpPr txBox="1"/>
          <p:nvPr/>
        </p:nvSpPr>
        <p:spPr>
          <a:xfrm>
            <a:off x="4499992" y="4941168"/>
            <a:ext cx="4464496" cy="369332"/>
          </a:xfrm>
          <a:prstGeom prst="rect">
            <a:avLst/>
          </a:prstGeom>
          <a:noFill/>
        </p:spPr>
        <p:txBody>
          <a:bodyPr wrap="square" rtlCol="0">
            <a:spAutoFit/>
          </a:bodyPr>
          <a:lstStyle/>
          <a:p>
            <a:r>
              <a:rPr lang="sk-SK" dirty="0" smtClean="0"/>
              <a:t>Svietia pod UV svetlom</a:t>
            </a:r>
            <a:endParaRPr lang="sk-SK" dirty="0"/>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nieco 2.jpg"/>
          <p:cNvPicPr>
            <a:picLocks noChangeAspect="1"/>
          </p:cNvPicPr>
          <p:nvPr/>
        </p:nvPicPr>
        <p:blipFill>
          <a:blip r:embed="rId2" cstate="print"/>
          <a:stretch>
            <a:fillRect/>
          </a:stretch>
        </p:blipFill>
        <p:spPr>
          <a:xfrm>
            <a:off x="2987824" y="548680"/>
            <a:ext cx="2096092" cy="2088232"/>
          </a:xfrm>
          <a:prstGeom prst="rect">
            <a:avLst/>
          </a:prstGeom>
          <a:ln>
            <a:noFill/>
          </a:ln>
          <a:effectLst>
            <a:outerShdw blurRad="292100" dist="139700" dir="2700000" algn="tl" rotWithShape="0">
              <a:srgbClr val="333333">
                <a:alpha val="65000"/>
              </a:srgbClr>
            </a:outerShdw>
          </a:effectLst>
        </p:spPr>
      </p:pic>
      <p:pic>
        <p:nvPicPr>
          <p:cNvPr id="3" name="Obrázok 2" descr="nieco 3.jpg"/>
          <p:cNvPicPr>
            <a:picLocks noChangeAspect="1"/>
          </p:cNvPicPr>
          <p:nvPr/>
        </p:nvPicPr>
        <p:blipFill>
          <a:blip r:embed="rId3" cstate="print"/>
          <a:stretch>
            <a:fillRect/>
          </a:stretch>
        </p:blipFill>
        <p:spPr>
          <a:xfrm>
            <a:off x="1259632" y="3068960"/>
            <a:ext cx="1989110" cy="1815063"/>
          </a:xfrm>
          <a:prstGeom prst="rect">
            <a:avLst/>
          </a:prstGeom>
          <a:ln>
            <a:noFill/>
          </a:ln>
          <a:effectLst>
            <a:outerShdw blurRad="292100" dist="139700" dir="2700000" algn="tl" rotWithShape="0">
              <a:srgbClr val="333333">
                <a:alpha val="65000"/>
              </a:srgbClr>
            </a:outerShdw>
          </a:effectLst>
        </p:spPr>
      </p:pic>
      <p:pic>
        <p:nvPicPr>
          <p:cNvPr id="5" name="Obrázok 4" descr="nieco 5.jpg"/>
          <p:cNvPicPr>
            <a:picLocks noChangeAspect="1"/>
          </p:cNvPicPr>
          <p:nvPr/>
        </p:nvPicPr>
        <p:blipFill>
          <a:blip r:embed="rId4" cstate="print"/>
          <a:stretch>
            <a:fillRect/>
          </a:stretch>
        </p:blipFill>
        <p:spPr>
          <a:xfrm>
            <a:off x="251520" y="764704"/>
            <a:ext cx="2265793" cy="2121348"/>
          </a:xfrm>
          <a:prstGeom prst="rect">
            <a:avLst/>
          </a:prstGeom>
          <a:ln>
            <a:noFill/>
          </a:ln>
          <a:effectLst>
            <a:outerShdw blurRad="292100" dist="139700" dir="2700000" algn="tl" rotWithShape="0">
              <a:srgbClr val="333333">
                <a:alpha val="65000"/>
              </a:srgbClr>
            </a:outerShdw>
          </a:effectLst>
        </p:spPr>
      </p:pic>
      <p:pic>
        <p:nvPicPr>
          <p:cNvPr id="6" name="Obrázok 5" descr="nieco 6.jpg"/>
          <p:cNvPicPr>
            <a:picLocks noChangeAspect="1"/>
          </p:cNvPicPr>
          <p:nvPr/>
        </p:nvPicPr>
        <p:blipFill>
          <a:blip r:embed="rId5" cstate="print"/>
          <a:stretch>
            <a:fillRect/>
          </a:stretch>
        </p:blipFill>
        <p:spPr>
          <a:xfrm>
            <a:off x="6876256" y="360040"/>
            <a:ext cx="2008569" cy="2008569"/>
          </a:xfrm>
          <a:prstGeom prst="rect">
            <a:avLst/>
          </a:prstGeom>
          <a:ln>
            <a:noFill/>
          </a:ln>
          <a:effectLst>
            <a:outerShdw blurRad="292100" dist="139700" dir="2700000" algn="tl" rotWithShape="0">
              <a:srgbClr val="333333">
                <a:alpha val="65000"/>
              </a:srgbClr>
            </a:outerShdw>
          </a:effectLst>
        </p:spPr>
      </p:pic>
      <p:pic>
        <p:nvPicPr>
          <p:cNvPr id="7" name="Obrázok 6" descr="nieco 7.jpg"/>
          <p:cNvPicPr>
            <a:picLocks noChangeAspect="1"/>
          </p:cNvPicPr>
          <p:nvPr/>
        </p:nvPicPr>
        <p:blipFill>
          <a:blip r:embed="rId6" cstate="print"/>
          <a:stretch>
            <a:fillRect/>
          </a:stretch>
        </p:blipFill>
        <p:spPr>
          <a:xfrm>
            <a:off x="3419872" y="4005064"/>
            <a:ext cx="2261517" cy="2374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Obrázok 7" descr="nieco 8.jpg"/>
          <p:cNvPicPr>
            <a:picLocks noChangeAspect="1"/>
          </p:cNvPicPr>
          <p:nvPr/>
        </p:nvPicPr>
        <p:blipFill>
          <a:blip r:embed="rId7" cstate="print"/>
          <a:stretch>
            <a:fillRect/>
          </a:stretch>
        </p:blipFill>
        <p:spPr>
          <a:xfrm>
            <a:off x="395536" y="5013176"/>
            <a:ext cx="2528171" cy="1573084"/>
          </a:xfrm>
          <a:prstGeom prst="rect">
            <a:avLst/>
          </a:prstGeom>
          <a:ln>
            <a:noFill/>
          </a:ln>
          <a:effectLst>
            <a:outerShdw blurRad="292100" dist="139700" dir="2700000" algn="tl" rotWithShape="0">
              <a:srgbClr val="333333">
                <a:alpha val="65000"/>
              </a:srgbClr>
            </a:outerShdw>
          </a:effectLst>
        </p:spPr>
      </p:pic>
      <p:pic>
        <p:nvPicPr>
          <p:cNvPr id="9" name="Obrázok 8" descr="nieco.jpg"/>
          <p:cNvPicPr>
            <a:picLocks noChangeAspect="1"/>
          </p:cNvPicPr>
          <p:nvPr/>
        </p:nvPicPr>
        <p:blipFill>
          <a:blip r:embed="rId8" cstate="print"/>
          <a:stretch>
            <a:fillRect/>
          </a:stretch>
        </p:blipFill>
        <p:spPr>
          <a:xfrm>
            <a:off x="6804248" y="4005064"/>
            <a:ext cx="1912849" cy="2655035"/>
          </a:xfrm>
          <a:prstGeom prst="rect">
            <a:avLst/>
          </a:prstGeom>
          <a:ln>
            <a:noFill/>
          </a:ln>
          <a:effectLst>
            <a:outerShdw blurRad="292100" dist="139700" dir="2700000" algn="tl" rotWithShape="0">
              <a:srgbClr val="333333">
                <a:alpha val="65000"/>
              </a:srgbClr>
            </a:outerShdw>
          </a:effectLst>
        </p:spPr>
      </p:pic>
      <p:pic>
        <p:nvPicPr>
          <p:cNvPr id="4" name="Obrázok 3" descr="nieco 4.jpg"/>
          <p:cNvPicPr>
            <a:picLocks noChangeAspect="1"/>
          </p:cNvPicPr>
          <p:nvPr/>
        </p:nvPicPr>
        <p:blipFill>
          <a:blip r:embed="rId9" cstate="print"/>
          <a:stretch>
            <a:fillRect/>
          </a:stretch>
        </p:blipFill>
        <p:spPr>
          <a:xfrm>
            <a:off x="4716016" y="2204864"/>
            <a:ext cx="2987824" cy="19436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3600" dirty="0" smtClean="0"/>
              <a:t>Ďakujem za pozornosť!</a:t>
            </a:r>
            <a:endParaRPr lang="sk-SK" sz="3600" dirty="0"/>
          </a:p>
        </p:txBody>
      </p:sp>
      <p:pic>
        <p:nvPicPr>
          <p:cNvPr id="4" name="Zástupný symbol obsahu 3" descr="smajlik.jpg"/>
          <p:cNvPicPr>
            <a:picLocks noGrp="1" noChangeAspect="1"/>
          </p:cNvPicPr>
          <p:nvPr>
            <p:ph idx="1"/>
          </p:nvPr>
        </p:nvPicPr>
        <p:blipFill>
          <a:blip r:embed="rId2" cstate="print"/>
          <a:stretch>
            <a:fillRect/>
          </a:stretch>
        </p:blipFill>
        <p:spPr>
          <a:xfrm>
            <a:off x="2195736" y="2636912"/>
            <a:ext cx="4615703" cy="290691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295</TotalTime>
  <Words>188</Words>
  <Application>Microsoft Office PowerPoint</Application>
  <PresentationFormat>Prezentácia na obrazovke (4:3)</PresentationFormat>
  <Paragraphs>43</Paragraphs>
  <Slides>8</Slides>
  <Notes>0</Notes>
  <HiddenSlides>0</HiddenSlides>
  <MMClips>0</MMClips>
  <ScaleCrop>false</ScaleCrop>
  <HeadingPairs>
    <vt:vector size="4" baseType="variant">
      <vt:variant>
        <vt:lpstr>Motív</vt:lpstr>
      </vt:variant>
      <vt:variant>
        <vt:i4>1</vt:i4>
      </vt:variant>
      <vt:variant>
        <vt:lpstr>Nadpisy snímok</vt:lpstr>
      </vt:variant>
      <vt:variant>
        <vt:i4>8</vt:i4>
      </vt:variant>
    </vt:vector>
  </HeadingPairs>
  <TitlesOfParts>
    <vt:vector size="9" baseType="lpstr">
      <vt:lpstr>Tok</vt:lpstr>
      <vt:lpstr>Živočíchy svietiace v tme</vt:lpstr>
      <vt:lpstr>Aequorea victoria-krištáľová medúza</vt:lpstr>
      <vt:lpstr>Čert morský</vt:lpstr>
      <vt:lpstr>Dračia ryba</vt:lpstr>
      <vt:lpstr>Snímka 5</vt:lpstr>
      <vt:lpstr>Škorpión</vt:lpstr>
      <vt:lpstr>Snímka 7</vt:lpstr>
      <vt:lpstr>Ďakujem za pozornosť!</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Živočíchy svietiace v tme</dc:title>
  <dc:creator>Palo Zemanovic</dc:creator>
  <cp:lastModifiedBy>Palo Zemanovic</cp:lastModifiedBy>
  <cp:revision>31</cp:revision>
  <dcterms:created xsi:type="dcterms:W3CDTF">2021-02-18T17:59:34Z</dcterms:created>
  <dcterms:modified xsi:type="dcterms:W3CDTF">2021-02-23T20:02:11Z</dcterms:modified>
</cp:coreProperties>
</file>