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83800" cy="5670550"/>
  <p:notesSz cx="10083800" cy="56705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3026" y="1083157"/>
            <a:ext cx="6133465" cy="1872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857" y="2858681"/>
            <a:ext cx="6444615" cy="1626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5830"/>
            <a:ext cx="10076040" cy="5503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5623" y="1486001"/>
            <a:ext cx="7105650" cy="1516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5623" y="1486001"/>
            <a:ext cx="7105650" cy="1516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2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5273611"/>
            <a:ext cx="3226816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5273611"/>
            <a:ext cx="2319274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5273611"/>
            <a:ext cx="2319274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-w-sieci.html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-w-sieci.html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-w-sieci.html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-w-siec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internet.pl/materialy-edukacyjne/materialy-multimedialne/ow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462" y="1976711"/>
            <a:ext cx="7118984" cy="1333500"/>
          </a:xfrm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55"/>
              </a:spcBef>
            </a:pPr>
            <a:r>
              <a:rPr sz="4400" b="1" spc="-745" dirty="0">
                <a:latin typeface="Verdana"/>
                <a:cs typeface="Verdana"/>
              </a:rPr>
              <a:t>ZAGROŻENIA </a:t>
            </a:r>
            <a:r>
              <a:rPr sz="4400" b="1" spc="-1240" dirty="0">
                <a:latin typeface="Verdana"/>
                <a:cs typeface="Verdana"/>
              </a:rPr>
              <a:t>W</a:t>
            </a:r>
            <a:r>
              <a:rPr sz="4400" b="1" spc="-1205" dirty="0">
                <a:latin typeface="Verdana"/>
                <a:cs typeface="Verdana"/>
              </a:rPr>
              <a:t> </a:t>
            </a:r>
            <a:r>
              <a:rPr sz="4400" b="1" spc="-660" dirty="0">
                <a:latin typeface="Verdana"/>
                <a:cs typeface="Verdana"/>
              </a:rPr>
              <a:t>INTERNECIE</a:t>
            </a:r>
            <a:endParaRPr sz="4400">
              <a:latin typeface="Verdana"/>
              <a:cs typeface="Verdana"/>
            </a:endParaRPr>
          </a:p>
          <a:p>
            <a:pPr marR="258445" algn="ctr">
              <a:lnSpc>
                <a:spcPct val="100000"/>
              </a:lnSpc>
              <a:spcBef>
                <a:spcPts val="840"/>
              </a:spcBef>
            </a:pPr>
            <a:r>
              <a:rPr sz="1850" i="1" spc="-120" dirty="0">
                <a:solidFill>
                  <a:srgbClr val="666666"/>
                </a:solidFill>
                <a:latin typeface="Verdana"/>
                <a:cs typeface="Verdana"/>
              </a:rPr>
              <a:t>/dzieci/</a:t>
            </a:r>
            <a:endParaRPr sz="18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9181" y="1398155"/>
            <a:ext cx="7098665" cy="1872614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indent="635" algn="ctr">
              <a:lnSpc>
                <a:spcPct val="83200"/>
              </a:lnSpc>
              <a:spcBef>
                <a:spcPts val="665"/>
              </a:spcBef>
            </a:pPr>
            <a:r>
              <a:rPr spc="-215" dirty="0"/>
              <a:t>DBANIE </a:t>
            </a:r>
            <a:r>
              <a:rPr spc="-400" dirty="0"/>
              <a:t>O </a:t>
            </a:r>
            <a:r>
              <a:rPr spc="-275" dirty="0"/>
              <a:t>WYGLĄD, </a:t>
            </a:r>
            <a:r>
              <a:rPr spc="-330" dirty="0"/>
              <a:t>CZYSTOŚĆ </a:t>
            </a:r>
            <a:r>
              <a:rPr spc="-135" dirty="0"/>
              <a:t>JEST </a:t>
            </a:r>
            <a:r>
              <a:rPr spc="-280" dirty="0"/>
              <a:t>WAŻNE,  </a:t>
            </a:r>
            <a:r>
              <a:rPr spc="-55" dirty="0"/>
              <a:t>ALE </a:t>
            </a:r>
            <a:r>
              <a:rPr spc="-195" dirty="0"/>
              <a:t>NAJWAŻNIEJSZE </a:t>
            </a:r>
            <a:r>
              <a:rPr spc="-140" dirty="0"/>
              <a:t>JEST </a:t>
            </a:r>
            <a:r>
              <a:rPr spc="-245" dirty="0"/>
              <a:t>NASZE</a:t>
            </a:r>
            <a:r>
              <a:rPr spc="-555" dirty="0"/>
              <a:t> </a:t>
            </a:r>
            <a:r>
              <a:rPr spc="-325" dirty="0"/>
              <a:t>ZDROWIE  </a:t>
            </a:r>
            <a:r>
              <a:rPr spc="-245" dirty="0"/>
              <a:t>DLATEGO </a:t>
            </a:r>
            <a:r>
              <a:rPr spc="-220" dirty="0"/>
              <a:t>UNIKAMY </a:t>
            </a:r>
            <a:r>
              <a:rPr spc="-229" dirty="0"/>
              <a:t>NAŚLADOWANIA  </a:t>
            </a:r>
            <a:r>
              <a:rPr spc="-245" dirty="0"/>
              <a:t>INNYCH </a:t>
            </a:r>
            <a:r>
              <a:rPr spc="-400" dirty="0"/>
              <a:t>Z </a:t>
            </a:r>
            <a:r>
              <a:rPr spc="-229" dirty="0"/>
              <a:t>INTERNETU, </a:t>
            </a:r>
            <a:r>
              <a:rPr spc="-275" dirty="0"/>
              <a:t>ZWŁASZCZA</a:t>
            </a:r>
            <a:r>
              <a:rPr spc="-80" dirty="0"/>
              <a:t> </a:t>
            </a:r>
            <a:r>
              <a:rPr spc="-60" dirty="0"/>
              <a:t>JAK</a:t>
            </a:r>
          </a:p>
          <a:p>
            <a:pPr marL="3175" algn="ctr">
              <a:lnSpc>
                <a:spcPts val="2790"/>
              </a:lnSpc>
            </a:pPr>
            <a:r>
              <a:rPr spc="-395" dirty="0"/>
              <a:t>TO </a:t>
            </a:r>
            <a:r>
              <a:rPr spc="-340" dirty="0"/>
              <a:t>CO </a:t>
            </a:r>
            <a:r>
              <a:rPr spc="-325" dirty="0"/>
              <a:t>ONI </a:t>
            </a:r>
            <a:r>
              <a:rPr spc="-260" dirty="0"/>
              <a:t>ROBIĄ </a:t>
            </a:r>
            <a:r>
              <a:rPr spc="-305" dirty="0"/>
              <a:t>MOŻE</a:t>
            </a:r>
            <a:r>
              <a:rPr spc="105" dirty="0"/>
              <a:t> </a:t>
            </a:r>
            <a:r>
              <a:rPr spc="-270" dirty="0"/>
              <a:t>ZAGRAŻAĆ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5374" y="3173679"/>
            <a:ext cx="47282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NASZEMU</a:t>
            </a:r>
            <a:r>
              <a:rPr sz="2800" spc="-30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BEZPIECZEŃSTWU.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2023" y="4347273"/>
            <a:ext cx="49593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20" dirty="0">
                <a:solidFill>
                  <a:srgbClr val="002253"/>
                </a:solidFill>
                <a:latin typeface="Verdana"/>
                <a:cs typeface="Verdana"/>
              </a:rPr>
              <a:t>MAŁA </a:t>
            </a:r>
            <a:r>
              <a:rPr sz="800" spc="-75" dirty="0">
                <a:solidFill>
                  <a:srgbClr val="002253"/>
                </a:solidFill>
                <a:latin typeface="Verdana"/>
                <a:cs typeface="Verdana"/>
              </a:rPr>
              <a:t>MISS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4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335" y="1197635"/>
            <a:ext cx="7261859" cy="222631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571500" marR="564515" algn="ctr">
              <a:lnSpc>
                <a:spcPts val="2790"/>
              </a:lnSpc>
              <a:spcBef>
                <a:spcPts val="665"/>
              </a:spcBef>
            </a:pPr>
            <a:r>
              <a:rPr spc="-114" dirty="0"/>
              <a:t>JEŚLI </a:t>
            </a:r>
            <a:r>
              <a:rPr spc="-270" dirty="0"/>
              <a:t>KTOŚ </a:t>
            </a:r>
            <a:r>
              <a:rPr spc="-190" dirty="0"/>
              <a:t>NAS </a:t>
            </a:r>
            <a:r>
              <a:rPr spc="-250" dirty="0"/>
              <a:t>OBRAŻA,</a:t>
            </a:r>
            <a:r>
              <a:rPr spc="-390" dirty="0"/>
              <a:t> </a:t>
            </a:r>
            <a:r>
              <a:rPr spc="-295" dirty="0"/>
              <a:t>WYŚMIEWA,  </a:t>
            </a:r>
            <a:r>
              <a:rPr spc="-245" dirty="0"/>
              <a:t>PRZESZKADZA, </a:t>
            </a:r>
            <a:r>
              <a:rPr spc="-315" dirty="0"/>
              <a:t>DOKUCZA</a:t>
            </a:r>
            <a:r>
              <a:rPr spc="-240" dirty="0"/>
              <a:t> </a:t>
            </a:r>
            <a:r>
              <a:rPr spc="-360" dirty="0"/>
              <a:t>CZY</a:t>
            </a:r>
          </a:p>
          <a:p>
            <a:pPr marL="12065" marR="5080" indent="-2540" algn="ctr">
              <a:lnSpc>
                <a:spcPct val="83100"/>
              </a:lnSpc>
              <a:spcBef>
                <a:spcPts val="10"/>
              </a:spcBef>
            </a:pPr>
            <a:r>
              <a:rPr spc="-400" dirty="0"/>
              <a:t>W </a:t>
            </a:r>
            <a:r>
              <a:rPr spc="-240" dirty="0"/>
              <a:t>INNY </a:t>
            </a:r>
            <a:r>
              <a:rPr spc="-245" dirty="0"/>
              <a:t>SPOSÓB </a:t>
            </a:r>
            <a:r>
              <a:rPr spc="-225" dirty="0"/>
              <a:t>SPRAWIA </a:t>
            </a:r>
            <a:r>
              <a:rPr spc="-254" dirty="0"/>
              <a:t>PRZYKROŚĆ,  </a:t>
            </a:r>
            <a:r>
              <a:rPr spc="-215" dirty="0"/>
              <a:t>WYSYŁANYMI </a:t>
            </a:r>
            <a:r>
              <a:rPr spc="-210" dirty="0"/>
              <a:t>SMS</a:t>
            </a:r>
            <a:r>
              <a:rPr sz="4200" spc="-315" baseline="4960" dirty="0"/>
              <a:t>-</a:t>
            </a:r>
            <a:r>
              <a:rPr sz="2800" spc="-210" dirty="0"/>
              <a:t>AMI, </a:t>
            </a:r>
            <a:r>
              <a:rPr sz="2800" spc="-180" dirty="0"/>
              <a:t>E</a:t>
            </a:r>
            <a:r>
              <a:rPr sz="4200" spc="-270" baseline="4960" dirty="0"/>
              <a:t>-</a:t>
            </a:r>
            <a:r>
              <a:rPr sz="2800" spc="-180" dirty="0"/>
              <a:t>MAILAMI,</a:t>
            </a:r>
            <a:r>
              <a:rPr sz="2800" spc="-270" dirty="0"/>
              <a:t> </a:t>
            </a:r>
            <a:r>
              <a:rPr sz="2800" spc="-265" dirty="0"/>
              <a:t>LISTAMI,  </a:t>
            </a:r>
            <a:r>
              <a:rPr sz="2800" spc="-229" dirty="0"/>
              <a:t>KOMENTARZAMI </a:t>
            </a:r>
            <a:r>
              <a:rPr sz="2800" spc="-360" dirty="0"/>
              <a:t>CZY </a:t>
            </a:r>
            <a:r>
              <a:rPr sz="2800" spc="-335" dirty="0"/>
              <a:t>DZWONIĄC </a:t>
            </a:r>
            <a:r>
              <a:rPr sz="2800" spc="-390" dirty="0"/>
              <a:t>DO </a:t>
            </a:r>
            <a:r>
              <a:rPr sz="2800" spc="-190" dirty="0"/>
              <a:t>NAS </a:t>
            </a:r>
            <a:r>
              <a:rPr sz="2800" spc="-220" dirty="0"/>
              <a:t>–  </a:t>
            </a:r>
            <a:r>
              <a:rPr sz="2800" spc="-254" dirty="0"/>
              <a:t>NATYCHMIAST</a:t>
            </a:r>
            <a:r>
              <a:rPr sz="2800" spc="-245" dirty="0"/>
              <a:t> </a:t>
            </a:r>
            <a:r>
              <a:rPr sz="2800" spc="-190" dirty="0"/>
              <a:t>INFORMUJEMY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052256" y="3327400"/>
            <a:ext cx="60382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TYM </a:t>
            </a:r>
            <a:r>
              <a:rPr sz="2800" spc="-375" dirty="0">
                <a:solidFill>
                  <a:srgbClr val="002253"/>
                </a:solidFill>
                <a:latin typeface="Verdana"/>
                <a:cs typeface="Verdana"/>
              </a:rPr>
              <a:t>RODZICÓW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ALBO</a:t>
            </a:r>
            <a:r>
              <a:rPr sz="2800" spc="2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NAUCZYCIELI.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35414" y="4239272"/>
            <a:ext cx="47967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70" dirty="0">
                <a:solidFill>
                  <a:srgbClr val="002253"/>
                </a:solidFill>
                <a:latin typeface="Verdana"/>
                <a:cs typeface="Verdana"/>
              </a:rPr>
              <a:t>ZEMSTA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2595" algn="ctr">
              <a:lnSpc>
                <a:spcPts val="3075"/>
              </a:lnSpc>
              <a:spcBef>
                <a:spcPts val="100"/>
              </a:spcBef>
            </a:pPr>
            <a:r>
              <a:rPr spc="-220" dirty="0"/>
              <a:t>UNIKAMY </a:t>
            </a:r>
            <a:r>
              <a:rPr spc="-200" dirty="0"/>
              <a:t>CHWALENIA</a:t>
            </a:r>
            <a:r>
              <a:rPr spc="-265" dirty="0"/>
              <a:t> </a:t>
            </a:r>
            <a:r>
              <a:rPr spc="-250" dirty="0"/>
              <a:t>SIĘ</a:t>
            </a:r>
          </a:p>
          <a:p>
            <a:pPr marL="452120" marR="5080" algn="ctr">
              <a:lnSpc>
                <a:spcPts val="2800"/>
              </a:lnSpc>
              <a:spcBef>
                <a:spcPts val="275"/>
              </a:spcBef>
            </a:pPr>
            <a:r>
              <a:rPr spc="-400" dirty="0"/>
              <a:t>W </a:t>
            </a:r>
            <a:r>
              <a:rPr spc="-204" dirty="0"/>
              <a:t>INTERNECIE </a:t>
            </a:r>
            <a:r>
              <a:rPr spc="-240" dirty="0"/>
              <a:t>TYM </a:t>
            </a:r>
            <a:r>
              <a:rPr spc="-340" dirty="0"/>
              <a:t>CO </a:t>
            </a:r>
            <a:r>
              <a:rPr spc="-195" dirty="0"/>
              <a:t>MAMY </a:t>
            </a:r>
            <a:r>
              <a:rPr spc="-400" dirty="0"/>
              <a:t>W </a:t>
            </a:r>
            <a:r>
              <a:rPr spc="-305" dirty="0"/>
              <a:t>DOMU  </a:t>
            </a:r>
            <a:r>
              <a:rPr spc="-225" dirty="0"/>
              <a:t>CENNEGO </a:t>
            </a:r>
            <a:r>
              <a:rPr spc="-409" dirty="0"/>
              <a:t>I </a:t>
            </a:r>
            <a:r>
              <a:rPr spc="-355" dirty="0"/>
              <a:t>GDZIE</a:t>
            </a:r>
            <a:r>
              <a:rPr spc="-105" dirty="0"/>
              <a:t> </a:t>
            </a:r>
            <a:r>
              <a:rPr spc="-275" dirty="0"/>
              <a:t>MIESZKAMY,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63382" y="2545118"/>
            <a:ext cx="7032625" cy="116268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algn="ctr">
              <a:lnSpc>
                <a:spcPts val="2800"/>
              </a:lnSpc>
              <a:spcBef>
                <a:spcPts val="660"/>
              </a:spcBef>
            </a:pP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KIEDY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JEDZIEMY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RODZICAMI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NA </a:t>
            </a:r>
            <a:r>
              <a:rPr sz="2800" spc="-180" dirty="0">
                <a:solidFill>
                  <a:srgbClr val="002253"/>
                </a:solidFill>
                <a:latin typeface="Verdana"/>
                <a:cs typeface="Verdana"/>
              </a:rPr>
              <a:t>WAKACJE  </a:t>
            </a: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CZY </a:t>
            </a:r>
            <a:r>
              <a:rPr sz="2800" spc="-60" dirty="0">
                <a:solidFill>
                  <a:srgbClr val="002253"/>
                </a:solidFill>
                <a:latin typeface="Verdana"/>
                <a:cs typeface="Verdana"/>
              </a:rPr>
              <a:t>JAK </a:t>
            </a: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WYGLĄDA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NASZE</a:t>
            </a:r>
            <a:endParaRPr sz="2800">
              <a:latin typeface="Verdana"/>
              <a:cs typeface="Verdana"/>
            </a:endParaRPr>
          </a:p>
          <a:p>
            <a:pPr marL="635" algn="ctr">
              <a:lnSpc>
                <a:spcPts val="2790"/>
              </a:lnSpc>
            </a:pP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CODZIENNE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20" dirty="0">
                <a:solidFill>
                  <a:srgbClr val="002253"/>
                </a:solidFill>
                <a:latin typeface="Verdana"/>
                <a:cs typeface="Verdana"/>
              </a:rPr>
              <a:t>ŻYCIE.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6461" y="4274908"/>
            <a:ext cx="47377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10" dirty="0">
                <a:solidFill>
                  <a:srgbClr val="002253"/>
                </a:solidFill>
                <a:latin typeface="Verdana"/>
                <a:cs typeface="Verdana"/>
              </a:rPr>
              <a:t>PAPLA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6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8861" y="2002599"/>
            <a:ext cx="6640830" cy="151701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065" marR="5080" indent="-1905" algn="ctr">
              <a:lnSpc>
                <a:spcPct val="83200"/>
              </a:lnSpc>
              <a:spcBef>
                <a:spcPts val="665"/>
              </a:spcBef>
            </a:pP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KOMPUTER, </a:t>
            </a:r>
            <a:r>
              <a:rPr sz="2800" spc="-160" dirty="0">
                <a:solidFill>
                  <a:srgbClr val="002253"/>
                </a:solidFill>
                <a:latin typeface="Verdana"/>
                <a:cs typeface="Verdana"/>
              </a:rPr>
              <a:t>TELEFON </a:t>
            </a:r>
            <a:r>
              <a:rPr sz="2800" spc="-365" dirty="0">
                <a:solidFill>
                  <a:srgbClr val="002253"/>
                </a:solidFill>
                <a:latin typeface="Verdana"/>
                <a:cs typeface="Verdana"/>
              </a:rPr>
              <a:t>CZY </a:t>
            </a:r>
            <a:r>
              <a:rPr sz="2800" spc="-180" dirty="0">
                <a:solidFill>
                  <a:srgbClr val="002253"/>
                </a:solidFill>
                <a:latin typeface="Verdana"/>
                <a:cs typeface="Verdana"/>
              </a:rPr>
              <a:t>TABLET </a:t>
            </a:r>
            <a:r>
              <a:rPr sz="2800" spc="-295" dirty="0">
                <a:solidFill>
                  <a:srgbClr val="002253"/>
                </a:solidFill>
                <a:latin typeface="Verdana"/>
                <a:cs typeface="Verdana"/>
              </a:rPr>
              <a:t>MOGĄ 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BYĆ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BARDZO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NIEBEZPIECZNE, 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MOGĄ 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NAS  </a:t>
            </a:r>
            <a:r>
              <a:rPr sz="2800" spc="-380" dirty="0">
                <a:solidFill>
                  <a:srgbClr val="002253"/>
                </a:solidFill>
                <a:latin typeface="Verdana"/>
                <a:cs typeface="Verdana"/>
              </a:rPr>
              <a:t>OD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SIEBIE</a:t>
            </a:r>
            <a:r>
              <a:rPr sz="2800" spc="-11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UZALEŻNIĆ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ts val="2790"/>
              </a:lnSpc>
            </a:pP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DLATEGO 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WAŻNY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70" dirty="0">
                <a:solidFill>
                  <a:srgbClr val="002253"/>
                </a:solidFill>
                <a:latin typeface="Verdana"/>
                <a:cs typeface="Verdana"/>
              </a:rPr>
              <a:t>NASZYM 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ŻYCIU</a:t>
            </a:r>
            <a:r>
              <a:rPr sz="2800" spc="-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JEST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5180" y="3422434"/>
            <a:ext cx="63055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SPORT </a:t>
            </a: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ZABAWY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BEZ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TYCH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URZĄDZEŃ.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9060" y="4239272"/>
            <a:ext cx="53498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ZAMĘT </a:t>
            </a:r>
            <a:r>
              <a:rPr sz="800" spc="-114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800" spc="-75" dirty="0">
                <a:solidFill>
                  <a:srgbClr val="002253"/>
                </a:solidFill>
                <a:latin typeface="Verdana"/>
                <a:cs typeface="Verdana"/>
              </a:rPr>
              <a:t>GŁOWACH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2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7544" y="1461871"/>
            <a:ext cx="6165850" cy="30594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indent="-2540" algn="ctr">
              <a:lnSpc>
                <a:spcPct val="83200"/>
              </a:lnSpc>
              <a:spcBef>
                <a:spcPts val="665"/>
              </a:spcBef>
            </a:pP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OTRZYMUJĄC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ZDJĘCIA </a:t>
            </a: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CZY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FILMIK, 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KTÓRY </a:t>
            </a:r>
            <a:r>
              <a:rPr sz="2800" spc="-310" dirty="0">
                <a:solidFill>
                  <a:srgbClr val="002253"/>
                </a:solidFill>
                <a:latin typeface="Verdana"/>
                <a:cs typeface="Verdana"/>
              </a:rPr>
              <a:t>WAS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ALBO </a:t>
            </a:r>
            <a:r>
              <a:rPr sz="2800" spc="-355" dirty="0">
                <a:solidFill>
                  <a:srgbClr val="002253"/>
                </a:solidFill>
                <a:latin typeface="Verdana"/>
                <a:cs typeface="Verdana"/>
              </a:rPr>
              <a:t>KOGOŚ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INNEGO  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WYŚMIEWA,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OBRAŻA, 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KRZYWDZI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– 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NATYCHMIAST </a:t>
            </a:r>
            <a:r>
              <a:rPr sz="2800" spc="-190" dirty="0">
                <a:solidFill>
                  <a:srgbClr val="002253"/>
                </a:solidFill>
                <a:latin typeface="Verdana"/>
                <a:cs typeface="Verdana"/>
              </a:rPr>
              <a:t>INFORMUJEMY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TYM  </a:t>
            </a:r>
            <a:r>
              <a:rPr sz="2800" spc="-375" dirty="0">
                <a:solidFill>
                  <a:srgbClr val="002253"/>
                </a:solidFill>
                <a:latin typeface="Verdana"/>
                <a:cs typeface="Verdana"/>
              </a:rPr>
              <a:t>RODZICÓW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ALBO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NAUCZYCIELI 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PAMIĘTAMY,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POSTĘPOWANIE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TAKIE 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JEST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ZABRONIONE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PRZEZ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PRAWO.</a:t>
            </a:r>
            <a:endParaRPr sz="2800">
              <a:latin typeface="Verdana"/>
              <a:cs typeface="Verdana"/>
            </a:endParaRPr>
          </a:p>
          <a:p>
            <a:pPr marL="363220">
              <a:lnSpc>
                <a:spcPct val="100000"/>
              </a:lnSpc>
              <a:spcBef>
                <a:spcPts val="2795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75" dirty="0">
                <a:solidFill>
                  <a:srgbClr val="002253"/>
                </a:solidFill>
                <a:latin typeface="Verdana"/>
                <a:cs typeface="Verdana"/>
              </a:rPr>
              <a:t>ZABAWA </a:t>
            </a:r>
            <a:r>
              <a:rPr sz="800" spc="-114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800" spc="-75" dirty="0">
                <a:solidFill>
                  <a:srgbClr val="002253"/>
                </a:solidFill>
                <a:latin typeface="Verdana"/>
                <a:cs typeface="Verdana"/>
              </a:rPr>
              <a:t>ŚNIEŻKI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9018" y="1621713"/>
            <a:ext cx="6961505" cy="151638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903605" marR="895350" indent="-2540" algn="ctr">
              <a:lnSpc>
                <a:spcPct val="83200"/>
              </a:lnSpc>
              <a:spcBef>
                <a:spcPts val="665"/>
              </a:spcBef>
            </a:pP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ZAKUPÓW </a:t>
            </a:r>
            <a:r>
              <a:rPr sz="2800" spc="-150" dirty="0">
                <a:solidFill>
                  <a:srgbClr val="002253"/>
                </a:solidFill>
                <a:latin typeface="Verdana"/>
                <a:cs typeface="Verdana"/>
              </a:rPr>
              <a:t>PRZE </a:t>
            </a:r>
            <a:r>
              <a:rPr sz="2800" spc="-200" dirty="0">
                <a:solidFill>
                  <a:srgbClr val="002253"/>
                </a:solidFill>
                <a:latin typeface="Verdana"/>
                <a:cs typeface="Verdana"/>
              </a:rPr>
              <a:t>INTERNET  </a:t>
            </a: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DOKONUJEMY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TYLKO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WSPÓLNIE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RODZICAMI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ts val="2790"/>
              </a:lnSpc>
            </a:pP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PAMIĘTAMY,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</a:t>
            </a:r>
            <a:r>
              <a:rPr sz="2800" spc="-390" dirty="0">
                <a:solidFill>
                  <a:srgbClr val="002253"/>
                </a:solidFill>
                <a:latin typeface="Verdana"/>
                <a:cs typeface="Verdana"/>
              </a:rPr>
              <a:t>TO </a:t>
            </a:r>
            <a:r>
              <a:rPr sz="2800" spc="-320" dirty="0">
                <a:solidFill>
                  <a:srgbClr val="002253"/>
                </a:solidFill>
                <a:latin typeface="Verdana"/>
                <a:cs typeface="Verdana"/>
              </a:rPr>
              <a:t>RODZICE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MUSZĄ</a:t>
            </a:r>
            <a:r>
              <a:rPr sz="2800" spc="-1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50" dirty="0">
                <a:solidFill>
                  <a:srgbClr val="002253"/>
                </a:solidFill>
                <a:latin typeface="Verdana"/>
                <a:cs typeface="Verdana"/>
              </a:rPr>
              <a:t>PŁACIĆ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43857" y="3041561"/>
            <a:ext cx="18700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ZA</a:t>
            </a:r>
            <a:r>
              <a:rPr sz="2800" spc="-30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ZAKUPY.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5501" y="3986542"/>
            <a:ext cx="53727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KOSZYK </a:t>
            </a:r>
            <a:r>
              <a:rPr sz="800" spc="-114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ZAKUPAMI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4704" y="1300594"/>
            <a:ext cx="5890260" cy="116268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indent="242570">
              <a:lnSpc>
                <a:spcPts val="2790"/>
              </a:lnSpc>
              <a:spcBef>
                <a:spcPts val="665"/>
              </a:spcBef>
            </a:pPr>
            <a:r>
              <a:rPr sz="2800" spc="-114" dirty="0">
                <a:solidFill>
                  <a:srgbClr val="002253"/>
                </a:solidFill>
                <a:latin typeface="Verdana"/>
                <a:cs typeface="Verdana"/>
              </a:rPr>
              <a:t>JEŚLI 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ZAUWAŻYMY,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</a:t>
            </a:r>
            <a:r>
              <a:rPr sz="2800" spc="-270" dirty="0">
                <a:solidFill>
                  <a:srgbClr val="002253"/>
                </a:solidFill>
                <a:latin typeface="Verdana"/>
                <a:cs typeface="Verdana"/>
              </a:rPr>
              <a:t>KTOŚ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JEST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INTERNECIE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PRZEŚLADOWANY</a:t>
            </a:r>
            <a:r>
              <a:rPr sz="2800" spc="-13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95" dirty="0">
                <a:solidFill>
                  <a:srgbClr val="002253"/>
                </a:solidFill>
                <a:latin typeface="Verdana"/>
                <a:cs typeface="Verdana"/>
              </a:rPr>
              <a:t>TO</a:t>
            </a:r>
            <a:endParaRPr sz="2800">
              <a:latin typeface="Verdana"/>
              <a:cs typeface="Verdana"/>
            </a:endParaRPr>
          </a:p>
          <a:p>
            <a:pPr marL="584200">
              <a:lnSpc>
                <a:spcPts val="2800"/>
              </a:lnSpc>
            </a:pP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NATYCHMIAST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90" dirty="0">
                <a:solidFill>
                  <a:srgbClr val="002253"/>
                </a:solidFill>
                <a:latin typeface="Verdana"/>
                <a:cs typeface="Verdana"/>
              </a:rPr>
              <a:t>INFORMUJEMY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7544" y="2364752"/>
            <a:ext cx="6165850" cy="116268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indent="-1905" algn="ctr">
              <a:lnSpc>
                <a:spcPct val="83200"/>
              </a:lnSpc>
              <a:spcBef>
                <a:spcPts val="665"/>
              </a:spcBef>
            </a:pP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TYM </a:t>
            </a:r>
            <a:r>
              <a:rPr sz="2800" spc="-370" dirty="0">
                <a:solidFill>
                  <a:srgbClr val="002253"/>
                </a:solidFill>
                <a:latin typeface="Verdana"/>
                <a:cs typeface="Verdana"/>
              </a:rPr>
              <a:t>RODZICÓW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ALBO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NAUCZYCIELI 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PAMIĘTAMY,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POSTĘPOWANIE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TAKIE 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JEST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ZABRONIONE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PRZEZ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PRAWO.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8298" y="3961345"/>
            <a:ext cx="48012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40" dirty="0">
                <a:solidFill>
                  <a:srgbClr val="002253"/>
                </a:solidFill>
                <a:latin typeface="Verdana"/>
                <a:cs typeface="Verdana"/>
              </a:rPr>
              <a:t>GŁUPEK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3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065" marR="5080" indent="-635" algn="ctr">
              <a:lnSpc>
                <a:spcPct val="83200"/>
              </a:lnSpc>
              <a:spcBef>
                <a:spcPts val="665"/>
              </a:spcBef>
            </a:pPr>
            <a:r>
              <a:rPr spc="-240" dirty="0"/>
              <a:t>KORZYSTAJĄC </a:t>
            </a:r>
            <a:r>
              <a:rPr spc="-400" dirty="0"/>
              <a:t>Z </a:t>
            </a:r>
            <a:r>
              <a:rPr spc="-200" dirty="0"/>
              <a:t>INTERNETU </a:t>
            </a:r>
            <a:r>
              <a:rPr spc="-260" dirty="0"/>
              <a:t>MUSIMY  </a:t>
            </a:r>
            <a:r>
              <a:rPr spc="-240" dirty="0"/>
              <a:t>PAMIĘTAĆ, </a:t>
            </a:r>
            <a:r>
              <a:rPr spc="-250" dirty="0"/>
              <a:t>ŻE </a:t>
            </a:r>
            <a:r>
              <a:rPr spc="-220" dirty="0"/>
              <a:t>NIEKTÓRE </a:t>
            </a:r>
            <a:r>
              <a:rPr spc="-210" dirty="0"/>
              <a:t>PROPOZYCJE  </a:t>
            </a:r>
            <a:r>
              <a:rPr spc="-254" dirty="0"/>
              <a:t>ZABAWY </a:t>
            </a:r>
            <a:r>
              <a:rPr spc="-400" dirty="0"/>
              <a:t>W </a:t>
            </a:r>
            <a:r>
              <a:rPr spc="-280" dirty="0"/>
              <a:t>BUDOWANIE </a:t>
            </a:r>
            <a:r>
              <a:rPr spc="-290" dirty="0"/>
              <a:t>RÓŻNYCH  RZECZY </a:t>
            </a:r>
            <a:r>
              <a:rPr spc="-295" dirty="0"/>
              <a:t>MOGĄ </a:t>
            </a:r>
            <a:r>
              <a:rPr spc="-229" dirty="0"/>
              <a:t>BYĆ </a:t>
            </a:r>
            <a:r>
              <a:rPr spc="-130" dirty="0"/>
              <a:t>DLA</a:t>
            </a:r>
            <a:r>
              <a:rPr spc="-135" dirty="0"/>
              <a:t> </a:t>
            </a:r>
            <a:r>
              <a:rPr spc="-195" dirty="0"/>
              <a:t>NAS</a:t>
            </a:r>
          </a:p>
          <a:p>
            <a:pPr marL="1270" algn="ctr">
              <a:lnSpc>
                <a:spcPts val="2790"/>
              </a:lnSpc>
            </a:pPr>
            <a:r>
              <a:rPr spc="-280" dirty="0"/>
              <a:t>BARDZO</a:t>
            </a:r>
            <a:r>
              <a:rPr spc="-250" dirty="0"/>
              <a:t> </a:t>
            </a:r>
            <a:r>
              <a:rPr spc="-215" dirty="0"/>
              <a:t>NIEBEZPIECZNE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indent="-2540" algn="ctr">
              <a:lnSpc>
                <a:spcPct val="83200"/>
              </a:lnSpc>
              <a:spcBef>
                <a:spcPts val="665"/>
              </a:spcBef>
            </a:pPr>
            <a:r>
              <a:rPr spc="-140" dirty="0"/>
              <a:t>NA </a:t>
            </a:r>
            <a:r>
              <a:rPr spc="-290" dirty="0"/>
              <a:t>POCZĄTKU, </a:t>
            </a:r>
            <a:r>
              <a:rPr spc="-250" dirty="0"/>
              <a:t>ZANIM </a:t>
            </a:r>
            <a:r>
              <a:rPr spc="-275" dirty="0"/>
              <a:t>ZACZNIEMY </a:t>
            </a:r>
            <a:r>
              <a:rPr spc="-310" dirty="0"/>
              <a:t>COŚ  </a:t>
            </a:r>
            <a:r>
              <a:rPr spc="-305" dirty="0"/>
              <a:t>KONSTRUOWAĆ, </a:t>
            </a:r>
            <a:r>
              <a:rPr spc="-260" dirty="0"/>
              <a:t>MUSIMY </a:t>
            </a:r>
            <a:r>
              <a:rPr spc="-295" dirty="0"/>
              <a:t>POROZMAWIAĆ  </a:t>
            </a:r>
            <a:r>
              <a:rPr spc="-400" dirty="0"/>
              <a:t>O </a:t>
            </a:r>
            <a:r>
              <a:rPr spc="-235" dirty="0"/>
              <a:t>TYM </a:t>
            </a:r>
            <a:r>
              <a:rPr spc="-400" dirty="0"/>
              <a:t>Z</a:t>
            </a:r>
            <a:r>
              <a:rPr spc="-90" dirty="0"/>
              <a:t> </a:t>
            </a:r>
            <a:r>
              <a:rPr spc="-290" dirty="0"/>
              <a:t>DOROSŁYMI.</a:t>
            </a:r>
          </a:p>
          <a:p>
            <a:pPr marL="681990">
              <a:lnSpc>
                <a:spcPct val="100000"/>
              </a:lnSpc>
              <a:spcBef>
                <a:spcPts val="2700"/>
              </a:spcBef>
            </a:pPr>
            <a:r>
              <a:rPr sz="800" spc="-65" dirty="0"/>
              <a:t>Film: </a:t>
            </a:r>
            <a:r>
              <a:rPr sz="800" spc="-45" dirty="0"/>
              <a:t>FAJERWERKI </a:t>
            </a:r>
            <a:r>
              <a:rPr sz="800" spc="20" dirty="0"/>
              <a:t>-</a:t>
            </a:r>
            <a:r>
              <a:rPr sz="800" spc="-105" dirty="0"/>
              <a:t> </a:t>
            </a:r>
            <a:r>
              <a:rPr sz="800" spc="-45" dirty="0">
                <a:hlinkClick r:id="rId2"/>
              </a:rPr>
              <a:t>www.saferinternet.pl/materialy-edukacyjne/materialy-multimedialne/owce-w-sieci.html</a:t>
            </a:r>
            <a:endParaRPr sz="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6095" y="1606600"/>
            <a:ext cx="6708775" cy="258254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08915" marR="5080" indent="-196850">
              <a:lnSpc>
                <a:spcPct val="83100"/>
              </a:lnSpc>
              <a:spcBef>
                <a:spcPts val="665"/>
              </a:spcBef>
            </a:pP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MUSIMY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PAMIĘTAĆ,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ZABRONIONE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JEST  </a:t>
            </a:r>
            <a:r>
              <a:rPr sz="2800" spc="-270" dirty="0">
                <a:solidFill>
                  <a:srgbClr val="002253"/>
                </a:solidFill>
                <a:latin typeface="Verdana"/>
                <a:cs typeface="Verdana"/>
              </a:rPr>
              <a:t>CZYTANIE 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CUDZYCH </a:t>
            </a: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WIADOMOŚCI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SMS,  </a:t>
            </a:r>
            <a:r>
              <a:rPr sz="2800" spc="-165" dirty="0">
                <a:solidFill>
                  <a:srgbClr val="002253"/>
                </a:solidFill>
                <a:latin typeface="Verdana"/>
                <a:cs typeface="Verdana"/>
              </a:rPr>
              <a:t>E</a:t>
            </a:r>
            <a:r>
              <a:rPr sz="4200" spc="-247" baseline="496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2800" spc="-165" dirty="0">
                <a:solidFill>
                  <a:srgbClr val="002253"/>
                </a:solidFill>
                <a:latin typeface="Verdana"/>
                <a:cs typeface="Verdana"/>
              </a:rPr>
              <a:t>MAILI </a:t>
            </a: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CZY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INNEJ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KORESPONDENCJI 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BEZ </a:t>
            </a:r>
            <a:r>
              <a:rPr sz="2800" spc="-390" dirty="0">
                <a:solidFill>
                  <a:srgbClr val="002253"/>
                </a:solidFill>
                <a:latin typeface="Verdana"/>
                <a:cs typeface="Verdana"/>
              </a:rPr>
              <a:t>ZGODY </a:t>
            </a: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OSOBY, </a:t>
            </a: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KTÓRA </a:t>
            </a:r>
            <a:r>
              <a:rPr sz="2800" spc="-15" dirty="0">
                <a:solidFill>
                  <a:srgbClr val="002253"/>
                </a:solidFill>
                <a:latin typeface="Verdana"/>
                <a:cs typeface="Verdana"/>
              </a:rPr>
              <a:t>JĄ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DOSTAŁA 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ZANIM SIĘGNIEMY </a:t>
            </a:r>
            <a:r>
              <a:rPr sz="2800" spc="-190" dirty="0">
                <a:solidFill>
                  <a:srgbClr val="002253"/>
                </a:solidFill>
                <a:latin typeface="Verdana"/>
                <a:cs typeface="Verdana"/>
              </a:rPr>
              <a:t>PO </a:t>
            </a:r>
            <a:r>
              <a:rPr sz="2800" spc="-340" dirty="0">
                <a:solidFill>
                  <a:srgbClr val="002253"/>
                </a:solidFill>
                <a:latin typeface="Verdana"/>
                <a:cs typeface="Verdana"/>
              </a:rPr>
              <a:t>CUDZY </a:t>
            </a:r>
            <a:r>
              <a:rPr sz="2800" spc="-190" dirty="0">
                <a:solidFill>
                  <a:srgbClr val="002253"/>
                </a:solidFill>
                <a:latin typeface="Verdana"/>
                <a:cs typeface="Verdana"/>
              </a:rPr>
              <a:t>TELEFON,  </a:t>
            </a:r>
            <a:r>
              <a:rPr sz="2800" spc="-180" dirty="0">
                <a:solidFill>
                  <a:srgbClr val="002253"/>
                </a:solidFill>
                <a:latin typeface="Verdana"/>
                <a:cs typeface="Verdana"/>
              </a:rPr>
              <a:t>TABLET </a:t>
            </a: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CZY </a:t>
            </a:r>
            <a:r>
              <a:rPr sz="2800" spc="-100" dirty="0">
                <a:solidFill>
                  <a:srgbClr val="002253"/>
                </a:solidFill>
                <a:latin typeface="Verdana"/>
                <a:cs typeface="Verdana"/>
              </a:rPr>
              <a:t>LAPTOP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MUSIMY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15" dirty="0">
                <a:solidFill>
                  <a:srgbClr val="002253"/>
                </a:solidFill>
                <a:latin typeface="Verdana"/>
                <a:cs typeface="Verdana"/>
              </a:rPr>
              <a:t>ZAPYTAĆ</a:t>
            </a:r>
            <a:endParaRPr sz="2800">
              <a:latin typeface="Verdana"/>
              <a:cs typeface="Verdana"/>
            </a:endParaRPr>
          </a:p>
          <a:p>
            <a:pPr marL="1449705">
              <a:lnSpc>
                <a:spcPts val="2800"/>
              </a:lnSpc>
            </a:pPr>
            <a:r>
              <a:rPr sz="2800" spc="-200" dirty="0">
                <a:solidFill>
                  <a:srgbClr val="002253"/>
                </a:solidFill>
                <a:latin typeface="Verdana"/>
                <a:cs typeface="Verdana"/>
              </a:rPr>
              <a:t>WŁAŚCICIELA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55" dirty="0">
                <a:solidFill>
                  <a:srgbClr val="002253"/>
                </a:solidFill>
                <a:latin typeface="Verdana"/>
                <a:cs typeface="Verdana"/>
              </a:rPr>
              <a:t>ZGODĘ.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3137" y="4789347"/>
            <a:ext cx="52266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CUDZA </a:t>
            </a: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KOMÓRKA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3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2093" y="1227874"/>
            <a:ext cx="5912485" cy="151701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10820" marR="200660" algn="ctr">
              <a:lnSpc>
                <a:spcPts val="2790"/>
              </a:lnSpc>
              <a:spcBef>
                <a:spcPts val="665"/>
              </a:spcBef>
            </a:pPr>
            <a:r>
              <a:rPr spc="-114" dirty="0"/>
              <a:t>JEŚLI </a:t>
            </a:r>
            <a:r>
              <a:rPr spc="-270" dirty="0"/>
              <a:t>KTOŚ </a:t>
            </a:r>
            <a:r>
              <a:rPr spc="-175" dirty="0"/>
              <a:t>POTRZEBUJE</a:t>
            </a:r>
            <a:r>
              <a:rPr spc="-380" dirty="0"/>
              <a:t> </a:t>
            </a:r>
            <a:r>
              <a:rPr spc="-265" dirty="0"/>
              <a:t>POMOCY  </a:t>
            </a:r>
            <a:r>
              <a:rPr spc="-254" dirty="0"/>
              <a:t>NATYCHMIAST </a:t>
            </a:r>
            <a:r>
              <a:rPr spc="-15" dirty="0"/>
              <a:t>JĄ</a:t>
            </a:r>
            <a:r>
              <a:rPr spc="-235" dirty="0"/>
              <a:t> </a:t>
            </a:r>
            <a:r>
              <a:rPr spc="-340" dirty="0"/>
              <a:t>WZYWAMY,</a:t>
            </a:r>
          </a:p>
          <a:p>
            <a:pPr marL="12065" marR="5080" algn="ctr">
              <a:lnSpc>
                <a:spcPts val="2790"/>
              </a:lnSpc>
              <a:spcBef>
                <a:spcPts val="10"/>
              </a:spcBef>
            </a:pPr>
            <a:r>
              <a:rPr spc="-105" dirty="0"/>
              <a:t>A </a:t>
            </a:r>
            <a:r>
              <a:rPr spc="-200" dirty="0"/>
              <a:t>POTEM </a:t>
            </a:r>
            <a:r>
              <a:rPr spc="-60" dirty="0"/>
              <a:t>JAK </a:t>
            </a:r>
            <a:r>
              <a:rPr spc="-210" dirty="0"/>
              <a:t>POTRAFIMY</a:t>
            </a:r>
            <a:r>
              <a:rPr spc="-635" dirty="0"/>
              <a:t> </a:t>
            </a:r>
            <a:r>
              <a:rPr spc="-185" dirty="0"/>
              <a:t>RATUJEMY  </a:t>
            </a:r>
            <a:r>
              <a:rPr spc="-190" dirty="0"/>
              <a:t>NUMERY </a:t>
            </a:r>
            <a:r>
              <a:rPr spc="-170" dirty="0"/>
              <a:t>ALARMOWE</a:t>
            </a:r>
            <a:r>
              <a:rPr spc="-310" dirty="0"/>
              <a:t> </a:t>
            </a:r>
            <a:r>
              <a:rPr spc="-505" dirty="0"/>
              <a:t>TO: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4661" y="2647721"/>
            <a:ext cx="5048250" cy="203644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03530" marR="75565" algn="ctr">
              <a:lnSpc>
                <a:spcPts val="2790"/>
              </a:lnSpc>
              <a:spcBef>
                <a:spcPts val="665"/>
              </a:spcBef>
            </a:pPr>
            <a:r>
              <a:rPr sz="2800" spc="-685" dirty="0">
                <a:solidFill>
                  <a:srgbClr val="002253"/>
                </a:solidFill>
                <a:latin typeface="Verdana"/>
                <a:cs typeface="Verdana"/>
              </a:rPr>
              <a:t>112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– 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Centrum </a:t>
            </a:r>
            <a:r>
              <a:rPr sz="2800" spc="-175" dirty="0">
                <a:solidFill>
                  <a:srgbClr val="002253"/>
                </a:solidFill>
                <a:latin typeface="Verdana"/>
                <a:cs typeface="Verdana"/>
              </a:rPr>
              <a:t>Powiadamiania  </a:t>
            </a:r>
            <a:r>
              <a:rPr sz="2800" spc="-200" dirty="0">
                <a:solidFill>
                  <a:srgbClr val="002253"/>
                </a:solidFill>
                <a:latin typeface="Verdana"/>
                <a:cs typeface="Verdana"/>
              </a:rPr>
              <a:t>Ratunkowego</a:t>
            </a:r>
            <a:endParaRPr sz="2800">
              <a:latin typeface="Verdana"/>
              <a:cs typeface="Verdana"/>
            </a:endParaRPr>
          </a:p>
          <a:p>
            <a:pPr marL="417830" marR="189865" algn="ctr">
              <a:lnSpc>
                <a:spcPts val="2790"/>
              </a:lnSpc>
              <a:spcBef>
                <a:spcPts val="15"/>
              </a:spcBef>
            </a:pPr>
            <a:r>
              <a:rPr sz="2800" spc="-350" dirty="0">
                <a:solidFill>
                  <a:srgbClr val="002253"/>
                </a:solidFill>
                <a:latin typeface="Verdana"/>
                <a:cs typeface="Verdana"/>
              </a:rPr>
              <a:t>999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– </a:t>
            </a:r>
            <a:r>
              <a:rPr sz="2800" spc="-165" dirty="0">
                <a:solidFill>
                  <a:srgbClr val="002253"/>
                </a:solidFill>
                <a:latin typeface="Verdana"/>
                <a:cs typeface="Verdana"/>
              </a:rPr>
              <a:t>Pogotowie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Ratunkowe  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998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–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Straż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Pożarna</a:t>
            </a:r>
            <a:endParaRPr sz="2800">
              <a:latin typeface="Verdana"/>
              <a:cs typeface="Verdana"/>
            </a:endParaRPr>
          </a:p>
          <a:p>
            <a:pPr marL="222250" algn="ctr">
              <a:lnSpc>
                <a:spcPts val="2800"/>
              </a:lnSpc>
            </a:pP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997 </a:t>
            </a:r>
            <a:r>
              <a:rPr sz="2800" spc="7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2800" spc="-12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002253"/>
                </a:solidFill>
                <a:latin typeface="Verdana"/>
                <a:cs typeface="Verdana"/>
              </a:rPr>
              <a:t>Policja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DRUGI </a:t>
            </a: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BRZEG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14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0" y="1621713"/>
            <a:ext cx="4752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20" dirty="0"/>
              <a:t>Co </a:t>
            </a:r>
            <a:r>
              <a:rPr sz="4400" spc="-290" dirty="0"/>
              <a:t>to </a:t>
            </a:r>
            <a:r>
              <a:rPr sz="4400" spc="-229" dirty="0"/>
              <a:t>jest</a:t>
            </a:r>
            <a:r>
              <a:rPr sz="4400" spc="-555" dirty="0"/>
              <a:t> </a:t>
            </a:r>
            <a:r>
              <a:rPr sz="4400" spc="-330" dirty="0"/>
              <a:t>Internet?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767323" y="2470334"/>
            <a:ext cx="4576445" cy="2285365"/>
            <a:chOff x="2767323" y="2470334"/>
            <a:chExt cx="4576445" cy="2285365"/>
          </a:xfrm>
        </p:grpSpPr>
        <p:sp>
          <p:nvSpPr>
            <p:cNvPr id="4" name="object 4"/>
            <p:cNvSpPr/>
            <p:nvPr/>
          </p:nvSpPr>
          <p:spPr>
            <a:xfrm>
              <a:off x="2772003" y="2475014"/>
              <a:ext cx="4567555" cy="2276475"/>
            </a:xfrm>
            <a:custGeom>
              <a:avLst/>
              <a:gdLst/>
              <a:ahLst/>
              <a:cxnLst/>
              <a:rect l="l" t="t" r="r" b="b"/>
              <a:pathLst>
                <a:path w="4567555" h="2276475">
                  <a:moveTo>
                    <a:pt x="2216162" y="1284122"/>
                  </a:moveTo>
                  <a:lnTo>
                    <a:pt x="2074316" y="1284122"/>
                  </a:lnTo>
                  <a:lnTo>
                    <a:pt x="1998713" y="1217155"/>
                  </a:lnTo>
                  <a:lnTo>
                    <a:pt x="1956955" y="1108798"/>
                  </a:lnTo>
                  <a:lnTo>
                    <a:pt x="2066035" y="1033564"/>
                  </a:lnTo>
                  <a:lnTo>
                    <a:pt x="2182672" y="1033564"/>
                  </a:lnTo>
                  <a:lnTo>
                    <a:pt x="2291397" y="1100518"/>
                  </a:lnTo>
                  <a:lnTo>
                    <a:pt x="2282761" y="1225804"/>
                  </a:lnTo>
                  <a:lnTo>
                    <a:pt x="2207882" y="1267193"/>
                  </a:lnTo>
                  <a:lnTo>
                    <a:pt x="2358720" y="1384554"/>
                  </a:lnTo>
                  <a:lnTo>
                    <a:pt x="2517114" y="1676882"/>
                  </a:lnTo>
                  <a:lnTo>
                    <a:pt x="2709354" y="1802155"/>
                  </a:lnTo>
                  <a:lnTo>
                    <a:pt x="3144240" y="2203196"/>
                  </a:lnTo>
                </a:path>
                <a:path w="4567555" h="2276475">
                  <a:moveTo>
                    <a:pt x="2075751" y="1285557"/>
                  </a:moveTo>
                  <a:lnTo>
                    <a:pt x="1820519" y="1617484"/>
                  </a:lnTo>
                  <a:lnTo>
                    <a:pt x="1677962" y="1943633"/>
                  </a:lnTo>
                  <a:lnTo>
                    <a:pt x="1328039" y="2275916"/>
                  </a:lnTo>
                  <a:lnTo>
                    <a:pt x="1321917" y="2275916"/>
                  </a:lnTo>
                </a:path>
                <a:path w="4567555" h="2276475">
                  <a:moveTo>
                    <a:pt x="1998713" y="1203121"/>
                  </a:moveTo>
                  <a:lnTo>
                    <a:pt x="1346390" y="1292034"/>
                  </a:lnTo>
                  <a:lnTo>
                    <a:pt x="1061631" y="1464119"/>
                  </a:lnTo>
                  <a:lnTo>
                    <a:pt x="415074" y="1778762"/>
                  </a:lnTo>
                  <a:lnTo>
                    <a:pt x="94678" y="2093036"/>
                  </a:lnTo>
                  <a:lnTo>
                    <a:pt x="0" y="2009876"/>
                  </a:lnTo>
                </a:path>
                <a:path w="4567555" h="2276475">
                  <a:moveTo>
                    <a:pt x="1958759" y="1109154"/>
                  </a:moveTo>
                  <a:lnTo>
                    <a:pt x="1573199" y="1008354"/>
                  </a:lnTo>
                  <a:lnTo>
                    <a:pt x="1151991" y="996480"/>
                  </a:lnTo>
                  <a:lnTo>
                    <a:pt x="469074" y="948956"/>
                  </a:lnTo>
                  <a:lnTo>
                    <a:pt x="89281" y="758875"/>
                  </a:lnTo>
                  <a:lnTo>
                    <a:pt x="71272" y="770763"/>
                  </a:lnTo>
                </a:path>
                <a:path w="4567555" h="2276475">
                  <a:moveTo>
                    <a:pt x="2064956" y="1025639"/>
                  </a:moveTo>
                  <a:lnTo>
                    <a:pt x="1720430" y="717118"/>
                  </a:lnTo>
                  <a:lnTo>
                    <a:pt x="1524952" y="456120"/>
                  </a:lnTo>
                  <a:lnTo>
                    <a:pt x="1174673" y="206997"/>
                  </a:lnTo>
                  <a:lnTo>
                    <a:pt x="1180439" y="118084"/>
                  </a:lnTo>
                  <a:lnTo>
                    <a:pt x="1305001" y="65163"/>
                  </a:lnTo>
                  <a:lnTo>
                    <a:pt x="1298879" y="65163"/>
                  </a:lnTo>
                </a:path>
                <a:path w="4567555" h="2276475">
                  <a:moveTo>
                    <a:pt x="2295359" y="1101242"/>
                  </a:moveTo>
                  <a:lnTo>
                    <a:pt x="2965678" y="876236"/>
                  </a:lnTo>
                  <a:lnTo>
                    <a:pt x="3179521" y="899998"/>
                  </a:lnTo>
                  <a:lnTo>
                    <a:pt x="4045673" y="888123"/>
                  </a:lnTo>
                  <a:lnTo>
                    <a:pt x="4354195" y="568083"/>
                  </a:lnTo>
                </a:path>
                <a:path w="4567555" h="2276475">
                  <a:moveTo>
                    <a:pt x="2289238" y="1220762"/>
                  </a:moveTo>
                  <a:lnTo>
                    <a:pt x="2656801" y="1209243"/>
                  </a:lnTo>
                  <a:lnTo>
                    <a:pt x="2834995" y="1292034"/>
                  </a:lnTo>
                  <a:lnTo>
                    <a:pt x="3606114" y="1541157"/>
                  </a:lnTo>
                  <a:lnTo>
                    <a:pt x="4187151" y="1790280"/>
                  </a:lnTo>
                  <a:lnTo>
                    <a:pt x="4566958" y="1902955"/>
                  </a:lnTo>
                </a:path>
                <a:path w="4567555" h="2276475">
                  <a:moveTo>
                    <a:pt x="1992960" y="1405801"/>
                  </a:moveTo>
                  <a:lnTo>
                    <a:pt x="1667154" y="1251724"/>
                  </a:lnTo>
                  <a:lnTo>
                    <a:pt x="1667154" y="1025994"/>
                  </a:lnTo>
                  <a:lnTo>
                    <a:pt x="1898281" y="871918"/>
                  </a:lnTo>
                  <a:lnTo>
                    <a:pt x="2218321" y="830516"/>
                  </a:lnTo>
                  <a:lnTo>
                    <a:pt x="2574721" y="1014120"/>
                  </a:lnTo>
                  <a:lnTo>
                    <a:pt x="2473921" y="1221841"/>
                  </a:lnTo>
                  <a:lnTo>
                    <a:pt x="2367356" y="1382039"/>
                  </a:lnTo>
                  <a:lnTo>
                    <a:pt x="1987194" y="1405801"/>
                  </a:lnTo>
                  <a:lnTo>
                    <a:pt x="1874520" y="1565998"/>
                  </a:lnTo>
                  <a:lnTo>
                    <a:pt x="1447190" y="1286992"/>
                  </a:lnTo>
                  <a:lnTo>
                    <a:pt x="1394282" y="1002233"/>
                  </a:lnTo>
                  <a:lnTo>
                    <a:pt x="1660677" y="658444"/>
                  </a:lnTo>
                  <a:lnTo>
                    <a:pt x="2248192" y="634682"/>
                  </a:lnTo>
                  <a:lnTo>
                    <a:pt x="2972155" y="889914"/>
                  </a:lnTo>
                  <a:lnTo>
                    <a:pt x="2728798" y="1257477"/>
                  </a:lnTo>
                  <a:lnTo>
                    <a:pt x="2627998" y="1749602"/>
                  </a:lnTo>
                  <a:lnTo>
                    <a:pt x="1815122" y="1625396"/>
                  </a:lnTo>
                  <a:lnTo>
                    <a:pt x="1150912" y="1423441"/>
                  </a:lnTo>
                  <a:lnTo>
                    <a:pt x="1115275" y="1002233"/>
                  </a:lnTo>
                  <a:lnTo>
                    <a:pt x="1631162" y="593280"/>
                  </a:lnTo>
                  <a:lnTo>
                    <a:pt x="2479674" y="332638"/>
                  </a:lnTo>
                  <a:lnTo>
                    <a:pt x="3357714" y="907554"/>
                  </a:lnTo>
                  <a:lnTo>
                    <a:pt x="3025800" y="1364043"/>
                  </a:lnTo>
                  <a:lnTo>
                    <a:pt x="2782430" y="1868398"/>
                  </a:lnTo>
                  <a:lnTo>
                    <a:pt x="1672551" y="1939683"/>
                  </a:lnTo>
                  <a:lnTo>
                    <a:pt x="836282" y="1583639"/>
                  </a:lnTo>
                  <a:lnTo>
                    <a:pt x="889914" y="978839"/>
                  </a:lnTo>
                  <a:lnTo>
                    <a:pt x="1358277" y="344157"/>
                  </a:lnTo>
                  <a:lnTo>
                    <a:pt x="2527198" y="195834"/>
                  </a:lnTo>
                  <a:lnTo>
                    <a:pt x="3891597" y="895680"/>
                  </a:lnTo>
                  <a:lnTo>
                    <a:pt x="3517912" y="1518475"/>
                  </a:lnTo>
                  <a:lnTo>
                    <a:pt x="2901238" y="1975319"/>
                  </a:lnTo>
                  <a:lnTo>
                    <a:pt x="1488960" y="2123643"/>
                  </a:lnTo>
                  <a:lnTo>
                    <a:pt x="420839" y="1773364"/>
                  </a:lnTo>
                  <a:lnTo>
                    <a:pt x="492480" y="937082"/>
                  </a:lnTo>
                  <a:lnTo>
                    <a:pt x="1180439" y="201599"/>
                  </a:lnTo>
                  <a:lnTo>
                    <a:pt x="2604592" y="0"/>
                  </a:lnTo>
                  <a:lnTo>
                    <a:pt x="4217758" y="711720"/>
                  </a:lnTo>
                  <a:lnTo>
                    <a:pt x="4116958" y="1767598"/>
                  </a:lnTo>
                  <a:lnTo>
                    <a:pt x="2918510" y="1969198"/>
                  </a:lnTo>
                  <a:lnTo>
                    <a:pt x="2918510" y="1963432"/>
                  </a:lnTo>
                </a:path>
              </a:pathLst>
            </a:custGeom>
            <a:ln w="9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74122" y="4117689"/>
              <a:ext cx="191871" cy="1969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701" y="994232"/>
            <a:ext cx="6697345" cy="151701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42265" marR="331470" indent="-1905" algn="ctr">
              <a:lnSpc>
                <a:spcPct val="83200"/>
              </a:lnSpc>
              <a:spcBef>
                <a:spcPts val="665"/>
              </a:spcBef>
            </a:pPr>
            <a:r>
              <a:rPr spc="-315" dirty="0"/>
              <a:t>OSOBY </a:t>
            </a:r>
            <a:r>
              <a:rPr spc="-204" dirty="0"/>
              <a:t>POZNANE </a:t>
            </a:r>
            <a:r>
              <a:rPr spc="-400" dirty="0"/>
              <a:t>W </a:t>
            </a:r>
            <a:r>
              <a:rPr spc="-220" dirty="0"/>
              <a:t>INTERNECIE,  </a:t>
            </a:r>
            <a:r>
              <a:rPr spc="-295" dirty="0"/>
              <a:t>MIMO </a:t>
            </a:r>
            <a:r>
              <a:rPr spc="-405" dirty="0"/>
              <a:t>IŻ </a:t>
            </a:r>
            <a:r>
              <a:rPr spc="-290" dirty="0"/>
              <a:t>TWIERDZĄ, </a:t>
            </a:r>
            <a:r>
              <a:rPr spc="-250" dirty="0"/>
              <a:t>ŻE </a:t>
            </a:r>
            <a:r>
              <a:rPr spc="-155" dirty="0"/>
              <a:t>SĄ </a:t>
            </a:r>
            <a:r>
              <a:rPr spc="-290" dirty="0"/>
              <a:t>NASZYMI  </a:t>
            </a:r>
            <a:r>
              <a:rPr spc="-220" dirty="0"/>
              <a:t>PRZYJACIÓŁMI </a:t>
            </a:r>
            <a:r>
              <a:rPr spc="-295" dirty="0"/>
              <a:t>MOGĄ </a:t>
            </a:r>
            <a:r>
              <a:rPr spc="-280" dirty="0"/>
              <a:t>TAKIMI </a:t>
            </a:r>
            <a:r>
              <a:rPr spc="-220" dirty="0"/>
              <a:t>NIE</a:t>
            </a:r>
            <a:r>
              <a:rPr spc="-165" dirty="0"/>
              <a:t> </a:t>
            </a:r>
            <a:r>
              <a:rPr spc="-290" dirty="0"/>
              <a:t>BYĆ.</a:t>
            </a:r>
          </a:p>
          <a:p>
            <a:pPr algn="ctr">
              <a:lnSpc>
                <a:spcPts val="2790"/>
              </a:lnSpc>
            </a:pPr>
            <a:r>
              <a:rPr spc="-245" dirty="0"/>
              <a:t>DLATEGO </a:t>
            </a:r>
            <a:r>
              <a:rPr spc="-320" dirty="0"/>
              <a:t>OSOBOM </a:t>
            </a:r>
            <a:r>
              <a:rPr spc="-260" dirty="0"/>
              <a:t>TAKIM </a:t>
            </a:r>
            <a:r>
              <a:rPr spc="-220" dirty="0"/>
              <a:t>NIE</a:t>
            </a:r>
            <a:r>
              <a:rPr spc="-114" dirty="0"/>
              <a:t> </a:t>
            </a:r>
            <a:r>
              <a:rPr spc="-240" dirty="0"/>
              <a:t>UDZIELAMY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9134" y="2414079"/>
            <a:ext cx="6120130" cy="1872614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065" marR="5080" indent="635" algn="ctr">
              <a:lnSpc>
                <a:spcPct val="83200"/>
              </a:lnSpc>
              <a:spcBef>
                <a:spcPts val="665"/>
              </a:spcBef>
            </a:pPr>
            <a:r>
              <a:rPr sz="2800" spc="-235" dirty="0">
                <a:solidFill>
                  <a:srgbClr val="002253"/>
                </a:solidFill>
                <a:latin typeface="Verdana"/>
                <a:cs typeface="Verdana"/>
              </a:rPr>
              <a:t>INFORMACJI, </a:t>
            </a:r>
            <a:r>
              <a:rPr sz="2800" spc="-60" dirty="0">
                <a:solidFill>
                  <a:srgbClr val="002253"/>
                </a:solidFill>
                <a:latin typeface="Verdana"/>
                <a:cs typeface="Verdana"/>
              </a:rPr>
              <a:t>JAK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SIĘ </a:t>
            </a:r>
            <a:r>
              <a:rPr sz="2800" spc="-280" dirty="0">
                <a:solidFill>
                  <a:srgbClr val="002253"/>
                </a:solidFill>
                <a:latin typeface="Verdana"/>
                <a:cs typeface="Verdana"/>
              </a:rPr>
              <a:t>NAZYWAMY,  </a:t>
            </a:r>
            <a:r>
              <a:rPr sz="2800" spc="-355" dirty="0">
                <a:solidFill>
                  <a:srgbClr val="002253"/>
                </a:solidFill>
                <a:latin typeface="Verdana"/>
                <a:cs typeface="Verdana"/>
              </a:rPr>
              <a:t>GDZIE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MIESZKAMY, </a:t>
            </a:r>
            <a:r>
              <a:rPr sz="2800" spc="-340" dirty="0">
                <a:solidFill>
                  <a:srgbClr val="002253"/>
                </a:solidFill>
                <a:latin typeface="Verdana"/>
                <a:cs typeface="Verdana"/>
              </a:rPr>
              <a:t>CO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CENNEGO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JEST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DOMU, 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JAKIE </a:t>
            </a:r>
            <a:r>
              <a:rPr sz="2800" spc="-150" dirty="0">
                <a:solidFill>
                  <a:srgbClr val="002253"/>
                </a:solidFill>
                <a:latin typeface="Verdana"/>
                <a:cs typeface="Verdana"/>
              </a:rPr>
              <a:t>SĄ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NASZE 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DOMOWE 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ZWYCZAJE, </a:t>
            </a:r>
            <a:r>
              <a:rPr sz="2800" spc="-340" dirty="0">
                <a:solidFill>
                  <a:srgbClr val="002253"/>
                </a:solidFill>
                <a:latin typeface="Verdana"/>
                <a:cs typeface="Verdana"/>
              </a:rPr>
              <a:t>CO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ROBIĄ</a:t>
            </a: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30" dirty="0">
                <a:solidFill>
                  <a:srgbClr val="002253"/>
                </a:solidFill>
                <a:latin typeface="Verdana"/>
                <a:cs typeface="Verdana"/>
              </a:rPr>
              <a:t>RODZICE,</a:t>
            </a:r>
            <a:endParaRPr sz="2800">
              <a:latin typeface="Verdana"/>
              <a:cs typeface="Verdana"/>
            </a:endParaRPr>
          </a:p>
          <a:p>
            <a:pPr marL="1905" algn="ctr">
              <a:lnSpc>
                <a:spcPts val="2800"/>
              </a:lnSpc>
            </a:pPr>
            <a:r>
              <a:rPr sz="2800" spc="-355" dirty="0">
                <a:solidFill>
                  <a:srgbClr val="002253"/>
                </a:solidFill>
                <a:latin typeface="Verdana"/>
                <a:cs typeface="Verdana"/>
              </a:rPr>
              <a:t>GDZIE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15" dirty="0">
                <a:solidFill>
                  <a:srgbClr val="002253"/>
                </a:solidFill>
                <a:latin typeface="Verdana"/>
                <a:cs typeface="Verdana"/>
              </a:rPr>
              <a:t>PRACUJĄ...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065" y="4625543"/>
            <a:ext cx="53359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80" dirty="0">
                <a:solidFill>
                  <a:srgbClr val="002253"/>
                </a:solidFill>
                <a:latin typeface="Verdana"/>
                <a:cs typeface="Verdana"/>
              </a:rPr>
              <a:t>TYSIĄC </a:t>
            </a:r>
            <a:r>
              <a:rPr sz="800" spc="-60" dirty="0">
                <a:solidFill>
                  <a:srgbClr val="002253"/>
                </a:solidFill>
                <a:latin typeface="Verdana"/>
                <a:cs typeface="Verdana"/>
              </a:rPr>
              <a:t>PRZYJACIÓŁ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7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1534" y="1488516"/>
            <a:ext cx="55721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OSOBY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POZNANE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INTERNECIE,  </a:t>
            </a:r>
            <a:r>
              <a:rPr sz="2800" spc="-295" dirty="0">
                <a:solidFill>
                  <a:srgbClr val="002253"/>
                </a:solidFill>
                <a:latin typeface="Verdana"/>
                <a:cs typeface="Verdana"/>
              </a:rPr>
              <a:t>MOGĄ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BYĆ </a:t>
            </a:r>
            <a:r>
              <a:rPr sz="2800" spc="-160" dirty="0">
                <a:solidFill>
                  <a:srgbClr val="002253"/>
                </a:solidFill>
                <a:latin typeface="Verdana"/>
                <a:cs typeface="Verdana"/>
              </a:rPr>
              <a:t>ZUPEŁNIE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KIMŚ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54" dirty="0">
                <a:solidFill>
                  <a:srgbClr val="002253"/>
                </a:solidFill>
                <a:latin typeface="Verdana"/>
                <a:cs typeface="Verdana"/>
              </a:rPr>
              <a:t>INNYM,  </a:t>
            </a:r>
            <a:r>
              <a:rPr sz="2800" spc="-320" dirty="0">
                <a:solidFill>
                  <a:srgbClr val="002253"/>
                </a:solidFill>
                <a:latin typeface="Verdana"/>
                <a:cs typeface="Verdana"/>
              </a:rPr>
              <a:t>NIŻ </a:t>
            </a:r>
            <a:r>
              <a:rPr sz="2800" spc="-165" dirty="0">
                <a:solidFill>
                  <a:srgbClr val="002253"/>
                </a:solidFill>
                <a:latin typeface="Verdana"/>
                <a:cs typeface="Verdana"/>
              </a:rPr>
              <a:t>SAME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SOBIE</a:t>
            </a:r>
            <a:r>
              <a:rPr sz="2800" spc="-10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OPOWIADAJĄ.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6262" y="3193834"/>
            <a:ext cx="672401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DLATEGO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MUSIMY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BYĆ </a:t>
            </a:r>
            <a:r>
              <a:rPr sz="2800" spc="-280" dirty="0">
                <a:solidFill>
                  <a:srgbClr val="002253"/>
                </a:solidFill>
                <a:latin typeface="Verdana"/>
                <a:cs typeface="Verdana"/>
              </a:rPr>
              <a:t>BARDZO </a:t>
            </a: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OSTROŻNI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KONTAKCIE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TAKIMI</a:t>
            </a:r>
            <a:r>
              <a:rPr sz="2800" spc="8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00" dirty="0">
                <a:solidFill>
                  <a:srgbClr val="002253"/>
                </a:solidFill>
                <a:latin typeface="Verdana"/>
                <a:cs typeface="Verdana"/>
              </a:rPr>
              <a:t>OSOBAMI.</a:t>
            </a:r>
            <a:endParaRPr sz="280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24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25" dirty="0">
                <a:solidFill>
                  <a:srgbClr val="002253"/>
                </a:solidFill>
                <a:latin typeface="Verdana"/>
                <a:cs typeface="Verdana"/>
              </a:rPr>
              <a:t>BAL </a:t>
            </a:r>
            <a:r>
              <a:rPr sz="800" spc="-80" dirty="0">
                <a:solidFill>
                  <a:srgbClr val="002253"/>
                </a:solidFill>
                <a:latin typeface="Verdana"/>
                <a:cs typeface="Verdana"/>
              </a:rPr>
              <a:t>MASKOWY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175" y="2378798"/>
            <a:ext cx="53352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695" dirty="0"/>
              <a:t>CZY </a:t>
            </a:r>
            <a:r>
              <a:rPr sz="5400" spc="-285" dirty="0"/>
              <a:t>SĄ</a:t>
            </a:r>
            <a:r>
              <a:rPr sz="5400" spc="-295" dirty="0"/>
              <a:t> </a:t>
            </a:r>
            <a:r>
              <a:rPr sz="5400" spc="-400" dirty="0"/>
              <a:t>PYTANIA?</a:t>
            </a:r>
            <a:endParaRPr sz="5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1022" y="2322995"/>
            <a:ext cx="64693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445" dirty="0"/>
              <a:t>DZIĘKUJĘ </a:t>
            </a:r>
            <a:r>
              <a:rPr sz="5400" spc="-484" dirty="0"/>
              <a:t>ZA</a:t>
            </a:r>
            <a:r>
              <a:rPr sz="5400" spc="-540" dirty="0"/>
              <a:t> </a:t>
            </a:r>
            <a:r>
              <a:rPr sz="5400" spc="-555" dirty="0"/>
              <a:t>UWAGĘ</a:t>
            </a:r>
            <a:endParaRPr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854" y="2054783"/>
            <a:ext cx="860615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7655" marR="5080" indent="-2815590">
              <a:lnSpc>
                <a:spcPct val="100000"/>
              </a:lnSpc>
              <a:spcBef>
                <a:spcPts val="100"/>
              </a:spcBef>
            </a:pPr>
            <a:r>
              <a:rPr sz="4400" spc="-260" dirty="0"/>
              <a:t>Na </a:t>
            </a:r>
            <a:r>
              <a:rPr sz="4400" spc="-190" dirty="0"/>
              <a:t>co </a:t>
            </a:r>
            <a:r>
              <a:rPr sz="4400" spc="-340" dirty="0"/>
              <a:t>musimy </a:t>
            </a:r>
            <a:r>
              <a:rPr sz="4400" spc="-240" dirty="0"/>
              <a:t>uważać</a:t>
            </a:r>
            <a:r>
              <a:rPr sz="4400" spc="-720" dirty="0"/>
              <a:t> </a:t>
            </a:r>
            <a:r>
              <a:rPr sz="4400" spc="-245" dirty="0"/>
              <a:t>korzystając  </a:t>
            </a:r>
            <a:r>
              <a:rPr sz="4400" spc="-140" dirty="0"/>
              <a:t>z</a:t>
            </a:r>
            <a:r>
              <a:rPr sz="4400" spc="-360" dirty="0"/>
              <a:t> </a:t>
            </a:r>
            <a:r>
              <a:rPr sz="4400" spc="-330" dirty="0"/>
              <a:t>Internetu?</a:t>
            </a:r>
            <a:endParaRPr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022" y="1434871"/>
            <a:ext cx="674370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POZWALAMY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INNYM</a:t>
            </a:r>
            <a:r>
              <a:rPr sz="2800" spc="-28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20" dirty="0">
                <a:solidFill>
                  <a:srgbClr val="002253"/>
                </a:solidFill>
                <a:latin typeface="Verdana"/>
                <a:cs typeface="Verdana"/>
              </a:rPr>
              <a:t>OSOBOM</a:t>
            </a:r>
            <a:endParaRPr sz="28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</a:pPr>
            <a:r>
              <a:rPr sz="2800" spc="-135" dirty="0">
                <a:solidFill>
                  <a:srgbClr val="002253"/>
                </a:solidFill>
                <a:latin typeface="Verdana"/>
                <a:cs typeface="Verdana"/>
              </a:rPr>
              <a:t>NA </a:t>
            </a:r>
            <a:r>
              <a:rPr sz="2800" spc="-270" dirty="0">
                <a:solidFill>
                  <a:srgbClr val="002253"/>
                </a:solidFill>
                <a:latin typeface="Verdana"/>
                <a:cs typeface="Verdana"/>
              </a:rPr>
              <a:t>FOTOGRAFOWANIE </a:t>
            </a: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FILMOWANIE </a:t>
            </a:r>
            <a:r>
              <a:rPr sz="2800" spc="-190" dirty="0">
                <a:solidFill>
                  <a:srgbClr val="002253"/>
                </a:solidFill>
                <a:latin typeface="Verdana"/>
                <a:cs typeface="Verdana"/>
              </a:rPr>
              <a:t>NAS 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ORAZ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6333" y="2715031"/>
            <a:ext cx="639127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74850" marR="5080" indent="-1962785">
              <a:lnSpc>
                <a:spcPct val="100000"/>
              </a:lnSpc>
              <a:spcBef>
                <a:spcPts val="100"/>
              </a:spcBef>
            </a:pP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UMIESZCZANIA 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ZDJĘĆ </a:t>
            </a: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FILMÓW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NAMI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INTERNECIE.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5136" y="3977906"/>
            <a:ext cx="54298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NIE </a:t>
            </a:r>
            <a:r>
              <a:rPr sz="800" spc="-85" dirty="0">
                <a:solidFill>
                  <a:srgbClr val="002253"/>
                </a:solidFill>
                <a:latin typeface="Verdana"/>
                <a:cs typeface="Verdana"/>
              </a:rPr>
              <a:t>TAŃCZ </a:t>
            </a:r>
            <a:r>
              <a:rPr sz="800" spc="-114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800" spc="-70" dirty="0">
                <a:solidFill>
                  <a:srgbClr val="002253"/>
                </a:solidFill>
                <a:latin typeface="Verdana"/>
                <a:cs typeface="Verdana"/>
              </a:rPr>
              <a:t>WILKAMI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1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5742" y="1258481"/>
            <a:ext cx="674306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360"/>
              </a:lnSpc>
              <a:spcBef>
                <a:spcPts val="100"/>
              </a:spcBef>
            </a:pPr>
            <a:r>
              <a:rPr spc="-220" dirty="0"/>
              <a:t>NIE </a:t>
            </a:r>
            <a:r>
              <a:rPr spc="-229" dirty="0"/>
              <a:t>POZWALAMY INNYM</a:t>
            </a:r>
            <a:r>
              <a:rPr spc="-260" dirty="0"/>
              <a:t> </a:t>
            </a:r>
            <a:r>
              <a:rPr spc="-320" dirty="0"/>
              <a:t>OSOBOM</a:t>
            </a:r>
          </a:p>
          <a:p>
            <a:pPr marL="12065" marR="5080" algn="ctr">
              <a:lnSpc>
                <a:spcPct val="100000"/>
              </a:lnSpc>
            </a:pPr>
            <a:r>
              <a:rPr spc="-140" dirty="0"/>
              <a:t>NA </a:t>
            </a:r>
            <a:r>
              <a:rPr spc="-270" dirty="0"/>
              <a:t>FOTOGRAFOWANIE </a:t>
            </a:r>
            <a:r>
              <a:rPr spc="-409" dirty="0"/>
              <a:t>I </a:t>
            </a:r>
            <a:r>
              <a:rPr spc="-229" dirty="0"/>
              <a:t>FILMOWANIE </a:t>
            </a:r>
            <a:r>
              <a:rPr spc="-190" dirty="0"/>
              <a:t>NAS  </a:t>
            </a:r>
            <a:r>
              <a:rPr spc="-140" dirty="0"/>
              <a:t>NA </a:t>
            </a:r>
            <a:r>
              <a:rPr spc="-220" dirty="0"/>
              <a:t>BASENIE, </a:t>
            </a:r>
            <a:r>
              <a:rPr spc="-140" dirty="0"/>
              <a:t>NA </a:t>
            </a:r>
            <a:r>
              <a:rPr spc="-150" dirty="0"/>
              <a:t>PLAŻY</a:t>
            </a:r>
            <a:r>
              <a:rPr spc="-455" dirty="0"/>
              <a:t> </a:t>
            </a:r>
            <a:r>
              <a:rPr spc="-360" dirty="0"/>
              <a:t>CZY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4105" y="2538641"/>
            <a:ext cx="580263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INNYCH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MIEJSCACH, </a:t>
            </a:r>
            <a:r>
              <a:rPr sz="2800" spc="-355" dirty="0">
                <a:solidFill>
                  <a:srgbClr val="002253"/>
                </a:solidFill>
                <a:latin typeface="Verdana"/>
                <a:cs typeface="Verdana"/>
              </a:rPr>
              <a:t>GDZIE  </a:t>
            </a:r>
            <a:r>
              <a:rPr sz="2800" spc="-160" dirty="0">
                <a:solidFill>
                  <a:srgbClr val="002253"/>
                </a:solidFill>
                <a:latin typeface="Verdana"/>
                <a:cs typeface="Verdana"/>
              </a:rPr>
              <a:t>JESTEŚMY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STROJU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KĄPIELOWYM, 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ALBO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BEZ</a:t>
            </a: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UBRANIA.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5906" y="4446270"/>
            <a:ext cx="51225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60" dirty="0">
                <a:solidFill>
                  <a:srgbClr val="002253"/>
                </a:solidFill>
                <a:latin typeface="Verdana"/>
                <a:cs typeface="Verdana"/>
              </a:rPr>
              <a:t>BEZ 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KOŻUSZKA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6138" y="1544319"/>
            <a:ext cx="696087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5605">
              <a:lnSpc>
                <a:spcPct val="100000"/>
              </a:lnSpc>
              <a:spcBef>
                <a:spcPts val="100"/>
              </a:spcBef>
            </a:pPr>
            <a:r>
              <a:rPr sz="2800" spc="-185" dirty="0">
                <a:solidFill>
                  <a:srgbClr val="002253"/>
                </a:solidFill>
                <a:latin typeface="Verdana"/>
                <a:cs typeface="Verdana"/>
              </a:rPr>
              <a:t>INFORMACJE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UZYSKANE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INTERNETU 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POTWIERDZAMY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TEŻ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INNYCH</a:t>
            </a:r>
            <a:r>
              <a:rPr sz="2800" spc="-3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ŹRÓDŁACH,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9344" y="2823032"/>
            <a:ext cx="658812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9169">
              <a:lnSpc>
                <a:spcPct val="100000"/>
              </a:lnSpc>
              <a:spcBef>
                <a:spcPts val="100"/>
              </a:spcBef>
            </a:pP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280" dirty="0">
                <a:solidFill>
                  <a:srgbClr val="002253"/>
                </a:solidFill>
                <a:latin typeface="Verdana"/>
                <a:cs typeface="Verdana"/>
              </a:rPr>
              <a:t>MOŻEMY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PRZYJMOWAĆ,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ŻE  </a:t>
            </a: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WSZYSTKO </a:t>
            </a:r>
            <a:r>
              <a:rPr sz="2800" spc="-340" dirty="0">
                <a:solidFill>
                  <a:srgbClr val="002253"/>
                </a:solidFill>
                <a:latin typeface="Verdana"/>
                <a:cs typeface="Verdana"/>
              </a:rPr>
              <a:t>CO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TAM PODANO </a:t>
            </a:r>
            <a:r>
              <a:rPr sz="2800" spc="-395" dirty="0">
                <a:solidFill>
                  <a:srgbClr val="002253"/>
                </a:solidFill>
                <a:latin typeface="Verdana"/>
                <a:cs typeface="Verdana"/>
              </a:rPr>
              <a:t>TO</a:t>
            </a:r>
            <a:r>
              <a:rPr sz="2800" spc="-6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PRAWDA.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9663" y="4310545"/>
            <a:ext cx="50095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40" dirty="0">
                <a:solidFill>
                  <a:srgbClr val="002253"/>
                </a:solidFill>
                <a:latin typeface="Verdana"/>
                <a:cs typeface="Verdana"/>
              </a:rPr>
              <a:t>BIAŁE </a:t>
            </a:r>
            <a:r>
              <a:rPr sz="800" spc="-85" dirty="0">
                <a:solidFill>
                  <a:srgbClr val="002253"/>
                </a:solidFill>
                <a:latin typeface="Verdana"/>
                <a:cs typeface="Verdana"/>
              </a:rPr>
              <a:t>OWCE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8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417" y="821791"/>
            <a:ext cx="7071359" cy="1304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4890">
              <a:lnSpc>
                <a:spcPts val="3354"/>
              </a:lnSpc>
              <a:spcBef>
                <a:spcPts val="100"/>
              </a:spcBef>
            </a:pPr>
            <a:r>
              <a:rPr spc="-260" dirty="0"/>
              <a:t>UWAŻAMY </a:t>
            </a:r>
            <a:r>
              <a:rPr spc="-140" dirty="0"/>
              <a:t>NA </a:t>
            </a:r>
            <a:r>
              <a:rPr spc="-315" dirty="0"/>
              <a:t>OSOBY</a:t>
            </a:r>
            <a:r>
              <a:rPr spc="-325" dirty="0"/>
              <a:t> </a:t>
            </a:r>
            <a:r>
              <a:rPr spc="-204" dirty="0"/>
              <a:t>POZNANE</a:t>
            </a:r>
          </a:p>
          <a:p>
            <a:pPr marL="12700" marR="5080" indent="224154">
              <a:lnSpc>
                <a:spcPts val="3360"/>
              </a:lnSpc>
              <a:spcBef>
                <a:spcPts val="105"/>
              </a:spcBef>
            </a:pPr>
            <a:r>
              <a:rPr spc="-400" dirty="0"/>
              <a:t>W </a:t>
            </a:r>
            <a:r>
              <a:rPr spc="-220" dirty="0"/>
              <a:t>INTERNECIE, </a:t>
            </a:r>
            <a:r>
              <a:rPr spc="-275" dirty="0"/>
              <a:t>ZWŁASZCZA </a:t>
            </a:r>
            <a:r>
              <a:rPr spc="-65" dirty="0"/>
              <a:t>JAK </a:t>
            </a:r>
            <a:r>
              <a:rPr spc="-245" dirty="0"/>
              <a:t>PROSZĄ  </a:t>
            </a:r>
            <a:r>
              <a:rPr spc="-400" dirty="0"/>
              <a:t>O </a:t>
            </a:r>
            <a:r>
              <a:rPr spc="-280" dirty="0"/>
              <a:t>ZACHOWANIE </a:t>
            </a:r>
            <a:r>
              <a:rPr spc="-250" dirty="0"/>
              <a:t>ZNAJOMOŚCI </a:t>
            </a:r>
            <a:r>
              <a:rPr spc="-400" dirty="0"/>
              <a:t>W</a:t>
            </a:r>
            <a:r>
              <a:rPr spc="-45" dirty="0"/>
              <a:t> </a:t>
            </a:r>
            <a:r>
              <a:rPr spc="-240" dirty="0"/>
              <a:t>TAJEMNICY,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2299" y="2100516"/>
            <a:ext cx="7336155" cy="293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NICZEGO 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IM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65" dirty="0">
                <a:solidFill>
                  <a:srgbClr val="002253"/>
                </a:solidFill>
                <a:latin typeface="Verdana"/>
                <a:cs typeface="Verdana"/>
              </a:rPr>
              <a:t>SOBIE </a:t>
            </a: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320" dirty="0">
                <a:solidFill>
                  <a:srgbClr val="002253"/>
                </a:solidFill>
                <a:latin typeface="Verdana"/>
                <a:cs typeface="Verdana"/>
              </a:rPr>
              <a:t>RODZINIE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350" dirty="0">
                <a:solidFill>
                  <a:srgbClr val="002253"/>
                </a:solidFill>
                <a:latin typeface="Verdana"/>
                <a:cs typeface="Verdana"/>
              </a:rPr>
              <a:t>MÓWIMY,  </a:t>
            </a:r>
            <a:r>
              <a:rPr sz="2800" spc="-325" dirty="0">
                <a:solidFill>
                  <a:srgbClr val="002253"/>
                </a:solidFill>
                <a:latin typeface="Verdana"/>
                <a:cs typeface="Verdana"/>
              </a:rPr>
              <a:t>NICZEGO </a:t>
            </a:r>
            <a:r>
              <a:rPr sz="2800" spc="-380" dirty="0">
                <a:solidFill>
                  <a:srgbClr val="002253"/>
                </a:solidFill>
                <a:latin typeface="Verdana"/>
                <a:cs typeface="Verdana"/>
              </a:rPr>
              <a:t>OD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TAKICH 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OSÓB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PRZYJMUJEMY  </a:t>
            </a:r>
            <a:r>
              <a:rPr sz="280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SIĘ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Z 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NIMI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</a:t>
            </a:r>
            <a:r>
              <a:rPr sz="2800" spc="14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SPOTYKAMY.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1367155" marR="1107440" indent="-252729">
              <a:lnSpc>
                <a:spcPct val="100000"/>
              </a:lnSpc>
            </a:pP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TAKICH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NOWYCH </a:t>
            </a: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ZNAJOMYCH  </a:t>
            </a:r>
            <a:r>
              <a:rPr sz="2800" spc="-185" dirty="0">
                <a:solidFill>
                  <a:srgbClr val="002253"/>
                </a:solidFill>
                <a:latin typeface="Verdana"/>
                <a:cs typeface="Verdana"/>
              </a:rPr>
              <a:t>INFORMUJEMY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002253"/>
                </a:solidFill>
                <a:latin typeface="Verdana"/>
                <a:cs typeface="Verdana"/>
              </a:rPr>
              <a:t>RODZICÓW.</a:t>
            </a:r>
            <a:endParaRPr sz="2800">
              <a:latin typeface="Verdana"/>
              <a:cs typeface="Verdana"/>
            </a:endParaRPr>
          </a:p>
          <a:p>
            <a:pPr marL="1157605">
              <a:lnSpc>
                <a:spcPct val="100000"/>
              </a:lnSpc>
              <a:spcBef>
                <a:spcPts val="178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70" dirty="0">
                <a:solidFill>
                  <a:srgbClr val="002253"/>
                </a:solidFill>
                <a:latin typeface="Verdana"/>
                <a:cs typeface="Verdana"/>
              </a:rPr>
              <a:t>TAJEMNICZY </a:t>
            </a:r>
            <a:r>
              <a:rPr sz="800" spc="-55" dirty="0">
                <a:solidFill>
                  <a:srgbClr val="002253"/>
                </a:solidFill>
                <a:latin typeface="Verdana"/>
                <a:cs typeface="Verdana"/>
              </a:rPr>
              <a:t>PRZYJACIEL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5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934" y="1460436"/>
            <a:ext cx="671068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6535">
              <a:lnSpc>
                <a:spcPct val="100000"/>
              </a:lnSpc>
              <a:spcBef>
                <a:spcPts val="100"/>
              </a:spcBef>
            </a:pP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155" dirty="0">
                <a:solidFill>
                  <a:srgbClr val="002253"/>
                </a:solidFill>
                <a:latin typeface="Verdana"/>
                <a:cs typeface="Verdana"/>
              </a:rPr>
              <a:t>PRZESYŁAMY </a:t>
            </a:r>
            <a:r>
              <a:rPr sz="2800" spc="-229" dirty="0">
                <a:solidFill>
                  <a:srgbClr val="002253"/>
                </a:solidFill>
                <a:latin typeface="Verdana"/>
                <a:cs typeface="Verdana"/>
              </a:rPr>
              <a:t>INNYM </a:t>
            </a:r>
            <a:r>
              <a:rPr sz="2800" spc="-340" dirty="0">
                <a:solidFill>
                  <a:srgbClr val="002253"/>
                </a:solidFill>
                <a:latin typeface="Verdana"/>
                <a:cs typeface="Verdana"/>
              </a:rPr>
              <a:t>WIADOMOŚCI, 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O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KTÓRYCH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ROZESŁANIE </a:t>
            </a:r>
            <a:r>
              <a:rPr sz="2800" spc="-395" dirty="0">
                <a:solidFill>
                  <a:srgbClr val="002253"/>
                </a:solidFill>
                <a:latin typeface="Verdana"/>
                <a:cs typeface="Verdana"/>
              </a:rPr>
              <a:t>DO</a:t>
            </a:r>
            <a:r>
              <a:rPr sz="2800" spc="-9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WSZYSTKICH</a:t>
            </a:r>
            <a:endParaRPr sz="2800">
              <a:latin typeface="Verdana"/>
              <a:cs typeface="Verdana"/>
            </a:endParaRPr>
          </a:p>
          <a:p>
            <a:pPr marL="279400" marR="272415" algn="ctr">
              <a:lnSpc>
                <a:spcPct val="100000"/>
              </a:lnSpc>
            </a:pPr>
            <a:r>
              <a:rPr sz="2800" spc="-210" dirty="0">
                <a:solidFill>
                  <a:srgbClr val="002253"/>
                </a:solidFill>
                <a:latin typeface="Verdana"/>
                <a:cs typeface="Verdana"/>
              </a:rPr>
              <a:t>ZNAJOMYCH </a:t>
            </a:r>
            <a:r>
              <a:rPr sz="2800" spc="-250" dirty="0">
                <a:solidFill>
                  <a:srgbClr val="002253"/>
                </a:solidFill>
                <a:latin typeface="Verdana"/>
                <a:cs typeface="Verdana"/>
              </a:rPr>
              <a:t>PROSI </a:t>
            </a:r>
            <a:r>
              <a:rPr sz="2800" spc="-280" dirty="0">
                <a:solidFill>
                  <a:srgbClr val="002253"/>
                </a:solidFill>
                <a:latin typeface="Verdana"/>
                <a:cs typeface="Verdana"/>
              </a:rPr>
              <a:t>OSOBA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NIEZNANA, 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ZWŁASZCZA </a:t>
            </a:r>
            <a:r>
              <a:rPr sz="2800" spc="-60" dirty="0">
                <a:solidFill>
                  <a:srgbClr val="002253"/>
                </a:solidFill>
                <a:latin typeface="Verdana"/>
                <a:cs typeface="Verdana"/>
              </a:rPr>
              <a:t>JAK </a:t>
            </a:r>
            <a:r>
              <a:rPr sz="2800" spc="-225" dirty="0">
                <a:solidFill>
                  <a:srgbClr val="002253"/>
                </a:solidFill>
                <a:latin typeface="Verdana"/>
                <a:cs typeface="Verdana"/>
              </a:rPr>
              <a:t>WARUNKIEM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JEST 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ZAPOBIEGNIĘCIE</a:t>
            </a:r>
            <a:r>
              <a:rPr sz="2800" spc="-24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2253"/>
                </a:solidFill>
                <a:latin typeface="Verdana"/>
                <a:cs typeface="Verdana"/>
              </a:rPr>
              <a:t>NIESZCZĘŚCIU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8418" y="3594150"/>
            <a:ext cx="22853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60" dirty="0">
                <a:solidFill>
                  <a:srgbClr val="002253"/>
                </a:solidFill>
                <a:latin typeface="Verdana"/>
                <a:cs typeface="Verdana"/>
              </a:rPr>
              <a:t>CZY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75" dirty="0">
                <a:solidFill>
                  <a:srgbClr val="002253"/>
                </a:solidFill>
                <a:latin typeface="Verdana"/>
                <a:cs typeface="Verdana"/>
              </a:rPr>
              <a:t>NAGRODA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19" y="4446270"/>
            <a:ext cx="57492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95" dirty="0">
                <a:solidFill>
                  <a:srgbClr val="002253"/>
                </a:solidFill>
                <a:latin typeface="Verdana"/>
                <a:cs typeface="Verdana"/>
              </a:rPr>
              <a:t>DZIEWIĘĆDZIESIĄT DZIEWIĘĆ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065" marR="5080" algn="ctr">
              <a:lnSpc>
                <a:spcPts val="2790"/>
              </a:lnSpc>
              <a:spcBef>
                <a:spcPts val="665"/>
              </a:spcBef>
            </a:pPr>
            <a:r>
              <a:rPr spc="-220" dirty="0"/>
              <a:t>NIE </a:t>
            </a:r>
            <a:r>
              <a:rPr spc="-280" dirty="0"/>
              <a:t>UMIESZCZAMY </a:t>
            </a:r>
            <a:r>
              <a:rPr spc="-409" dirty="0"/>
              <a:t>I </a:t>
            </a:r>
            <a:r>
              <a:rPr spc="-220" dirty="0"/>
              <a:t>NIE </a:t>
            </a:r>
            <a:r>
              <a:rPr spc="-229" dirty="0"/>
              <a:t>POZWALAMY INNYM  </a:t>
            </a:r>
            <a:r>
              <a:rPr spc="-140" dirty="0"/>
              <a:t>NA </a:t>
            </a:r>
            <a:r>
              <a:rPr spc="-270" dirty="0"/>
              <a:t>UMIESZCZANIE </a:t>
            </a:r>
            <a:r>
              <a:rPr spc="-400" dirty="0"/>
              <a:t>W </a:t>
            </a:r>
            <a:r>
              <a:rPr spc="-204" dirty="0"/>
              <a:t>INTERNECIE</a:t>
            </a:r>
            <a:r>
              <a:rPr spc="-175" dirty="0"/>
              <a:t> </a:t>
            </a:r>
            <a:r>
              <a:rPr spc="-285" dirty="0"/>
              <a:t>RZECZY</a:t>
            </a:r>
          </a:p>
          <a:p>
            <a:pPr marL="887094" marR="876300" algn="ctr">
              <a:lnSpc>
                <a:spcPts val="2790"/>
              </a:lnSpc>
              <a:spcBef>
                <a:spcPts val="10"/>
              </a:spcBef>
            </a:pPr>
            <a:r>
              <a:rPr spc="-400" dirty="0"/>
              <a:t>O </a:t>
            </a:r>
            <a:r>
              <a:rPr spc="-260" dirty="0"/>
              <a:t>NAS, KTÓRYCH </a:t>
            </a:r>
            <a:r>
              <a:rPr spc="-200" dirty="0"/>
              <a:t>POTEM </a:t>
            </a:r>
            <a:r>
              <a:rPr spc="-280" dirty="0"/>
              <a:t>MOŻEMY  </a:t>
            </a:r>
            <a:r>
              <a:rPr spc="-245" dirty="0"/>
              <a:t>SIĘ </a:t>
            </a:r>
            <a:r>
              <a:rPr spc="-350" dirty="0"/>
              <a:t>WSTYDZIĆ.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6377" y="2905836"/>
            <a:ext cx="6824980" cy="116268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 algn="ctr">
              <a:lnSpc>
                <a:spcPts val="2790"/>
              </a:lnSpc>
              <a:spcBef>
                <a:spcPts val="665"/>
              </a:spcBef>
            </a:pPr>
            <a:r>
              <a:rPr sz="2800" spc="-335" dirty="0">
                <a:solidFill>
                  <a:srgbClr val="002253"/>
                </a:solidFill>
                <a:latin typeface="Verdana"/>
                <a:cs typeface="Verdana"/>
              </a:rPr>
              <a:t>WSZYSTKO </a:t>
            </a:r>
            <a:r>
              <a:rPr sz="2800" spc="-345" dirty="0">
                <a:solidFill>
                  <a:srgbClr val="002253"/>
                </a:solidFill>
                <a:latin typeface="Verdana"/>
                <a:cs typeface="Verdana"/>
              </a:rPr>
              <a:t>CO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ZAMIEŚCIMY </a:t>
            </a:r>
            <a:r>
              <a:rPr sz="2800" spc="-400" dirty="0">
                <a:solidFill>
                  <a:srgbClr val="002253"/>
                </a:solidFill>
                <a:latin typeface="Verdana"/>
                <a:cs typeface="Verdana"/>
              </a:rPr>
              <a:t>W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INTERNECIE  </a:t>
            </a:r>
            <a:r>
              <a:rPr sz="2800" spc="-305" dirty="0">
                <a:solidFill>
                  <a:srgbClr val="002253"/>
                </a:solidFill>
                <a:latin typeface="Verdana"/>
                <a:cs typeface="Verdana"/>
              </a:rPr>
              <a:t>MOŻE </a:t>
            </a:r>
            <a:r>
              <a:rPr sz="2800" spc="-315" dirty="0">
                <a:solidFill>
                  <a:srgbClr val="002253"/>
                </a:solidFill>
                <a:latin typeface="Verdana"/>
                <a:cs typeface="Verdana"/>
              </a:rPr>
              <a:t>POZOSTAĆ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TAM </a:t>
            </a:r>
            <a:r>
              <a:rPr sz="2800" spc="-140" dirty="0">
                <a:solidFill>
                  <a:srgbClr val="002253"/>
                </a:solidFill>
                <a:latin typeface="Verdana"/>
                <a:cs typeface="Verdana"/>
              </a:rPr>
              <a:t>NA </a:t>
            </a:r>
            <a:r>
              <a:rPr sz="2800" spc="-195" dirty="0">
                <a:solidFill>
                  <a:srgbClr val="002253"/>
                </a:solidFill>
                <a:latin typeface="Verdana"/>
                <a:cs typeface="Verdana"/>
              </a:rPr>
              <a:t>WIELE</a:t>
            </a:r>
            <a:r>
              <a:rPr sz="2800" spc="-20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160" dirty="0">
                <a:solidFill>
                  <a:srgbClr val="002253"/>
                </a:solidFill>
                <a:latin typeface="Verdana"/>
                <a:cs typeface="Verdana"/>
              </a:rPr>
              <a:t>LAT</a:t>
            </a:r>
            <a:endParaRPr sz="2800">
              <a:latin typeface="Verdana"/>
              <a:cs typeface="Verdana"/>
            </a:endParaRPr>
          </a:p>
          <a:p>
            <a:pPr marL="1905" algn="ctr">
              <a:lnSpc>
                <a:spcPts val="2800"/>
              </a:lnSpc>
            </a:pPr>
            <a:r>
              <a:rPr sz="2800" spc="-409" dirty="0">
                <a:solidFill>
                  <a:srgbClr val="002253"/>
                </a:solidFill>
                <a:latin typeface="Verdana"/>
                <a:cs typeface="Verdana"/>
              </a:rPr>
              <a:t>I </a:t>
            </a:r>
            <a:r>
              <a:rPr sz="2800" spc="-220" dirty="0">
                <a:solidFill>
                  <a:srgbClr val="002253"/>
                </a:solidFill>
                <a:latin typeface="Verdana"/>
                <a:cs typeface="Verdana"/>
              </a:rPr>
              <a:t>NIE </a:t>
            </a:r>
            <a:r>
              <a:rPr sz="2800" spc="-285" dirty="0">
                <a:solidFill>
                  <a:srgbClr val="002253"/>
                </a:solidFill>
                <a:latin typeface="Verdana"/>
                <a:cs typeface="Verdana"/>
              </a:rPr>
              <a:t>DAĆ </a:t>
            </a:r>
            <a:r>
              <a:rPr sz="2800" spc="-245" dirty="0">
                <a:solidFill>
                  <a:srgbClr val="002253"/>
                </a:solidFill>
                <a:latin typeface="Verdana"/>
                <a:cs typeface="Verdana"/>
              </a:rPr>
              <a:t>SIĘ </a:t>
            </a:r>
            <a:r>
              <a:rPr sz="2800" spc="-310" dirty="0">
                <a:solidFill>
                  <a:srgbClr val="002253"/>
                </a:solidFill>
                <a:latin typeface="Verdana"/>
                <a:cs typeface="Verdana"/>
              </a:rPr>
              <a:t>TEGO </a:t>
            </a:r>
            <a:r>
              <a:rPr sz="2800" spc="-204" dirty="0">
                <a:solidFill>
                  <a:srgbClr val="002253"/>
                </a:solidFill>
                <a:latin typeface="Verdana"/>
                <a:cs typeface="Verdana"/>
              </a:rPr>
              <a:t>JUŻ</a:t>
            </a:r>
            <a:r>
              <a:rPr sz="2800" spc="5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2800" spc="-260" dirty="0">
                <a:solidFill>
                  <a:srgbClr val="002253"/>
                </a:solidFill>
                <a:latin typeface="Verdana"/>
                <a:cs typeface="Verdana"/>
              </a:rPr>
              <a:t>USUNĄĆ,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0464" y="4418545"/>
            <a:ext cx="48437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solidFill>
                  <a:srgbClr val="002253"/>
                </a:solidFill>
                <a:latin typeface="Verdana"/>
                <a:cs typeface="Verdana"/>
              </a:rPr>
              <a:t>Film: </a:t>
            </a:r>
            <a:r>
              <a:rPr sz="800" spc="-50" dirty="0">
                <a:solidFill>
                  <a:srgbClr val="002253"/>
                </a:solidFill>
                <a:latin typeface="Verdana"/>
                <a:cs typeface="Verdana"/>
              </a:rPr>
              <a:t>BEKANIE </a:t>
            </a:r>
            <a:r>
              <a:rPr sz="800" spc="20" dirty="0">
                <a:solidFill>
                  <a:srgbClr val="002253"/>
                </a:solidFill>
                <a:latin typeface="Verdana"/>
                <a:cs typeface="Verdana"/>
              </a:rPr>
              <a:t>-</a:t>
            </a:r>
            <a:r>
              <a:rPr sz="800" spc="-90" dirty="0">
                <a:solidFill>
                  <a:srgbClr val="002253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  <a:hlinkClick r:id="rId2"/>
              </a:rPr>
              <a:t>www.saferinternet.pl/materialy-edukacyjne/materialy-multimedialne/owc</a:t>
            </a:r>
            <a:r>
              <a:rPr sz="800" spc="-45" dirty="0">
                <a:solidFill>
                  <a:srgbClr val="002253"/>
                </a:solidFill>
                <a:latin typeface="Verdana"/>
                <a:cs typeface="Verdana"/>
              </a:rPr>
              <a:t>e-w-sieci.html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25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</Words>
  <Application>Microsoft Office PowerPoint</Application>
  <PresentationFormat>Niestandardowy</PresentationFormat>
  <Paragraphs>80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Calibri</vt:lpstr>
      <vt:lpstr>Verdana</vt:lpstr>
      <vt:lpstr>Office Theme</vt:lpstr>
      <vt:lpstr>ZAGROŻENIA W INTERNECIE /dzieci/</vt:lpstr>
      <vt:lpstr>Co to jest Internet?</vt:lpstr>
      <vt:lpstr>Na co musimy uważać korzystając  z Internetu?</vt:lpstr>
      <vt:lpstr>Prezentacja programu PowerPoint</vt:lpstr>
      <vt:lpstr>NIE POZWALAMY INNYM OSOBOM NA FOTOGRAFOWANIE I FILMOWANIE NAS  NA BASENIE, NA PLAŻY CZY</vt:lpstr>
      <vt:lpstr>Prezentacja programu PowerPoint</vt:lpstr>
      <vt:lpstr>UWAŻAMY NA OSOBY POZNANE W INTERNECIE, ZWŁASZCZA JAK PROSZĄ  O ZACHOWANIE ZNAJOMOŚCI W TAJEMNICY,</vt:lpstr>
      <vt:lpstr>Prezentacja programu PowerPoint</vt:lpstr>
      <vt:lpstr>Prezentacja programu PowerPoint</vt:lpstr>
      <vt:lpstr>DBANIE O WYGLĄD, CZYSTOŚĆ JEST WAŻNE,  ALE NAJWAŻNIEJSZE JEST NASZE ZDROWIE  DLATEGO UNIKAMY NAŚLADOWANIA  INNYCH Z INTERNETU, ZWŁASZCZA JAK TO CO ONI ROBIĄ MOŻE ZAGRAŻAĆ</vt:lpstr>
      <vt:lpstr>JEŚLI KTOŚ NAS OBRAŻA, WYŚMIEWA,  PRZESZKADZA, DOKUCZA CZY W INNY SPOSÓB SPRAWIA PRZYKROŚĆ,  WYSYŁANYMI SMS-AMI, E-MAILAMI, LISTAMI,  KOMENTARZAMI CZY DZWONIĄC DO NAS –  NATYCHMIAST INFORMUJEMY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KORZYSTAJĄC Z INTERNETU MUSIMY  PAMIĘTAĆ, ŻE NIEKTÓRE PROPOZYCJE  ZABAWY W BUDOWANIE RÓŻNYCH  RZECZY MOGĄ BYĆ DLA NAS BARDZO NIEBEZPIECZNE</vt:lpstr>
      <vt:lpstr>Prezentacja programu PowerPoint</vt:lpstr>
      <vt:lpstr>JEŚLI KTOŚ POTRZEBUJE POMOCY  NATYCHMIAST JĄ WZYWAMY, A POTEM JAK POTRAFIMY RATUJEMY  NUMERY ALARMOWE TO:</vt:lpstr>
      <vt:lpstr>OSOBY POZNANE W INTERNECIE,  MIMO IŻ TWIERDZĄ, ŻE SĄ NASZYMI  PRZYJACIÓŁMI MOGĄ TAKIMI NIE BYĆ. DLATEGO OSOBOM TAKIM NIE UDZIELAMY</vt:lpstr>
      <vt:lpstr>Prezentacja programu PowerPoint</vt:lpstr>
      <vt:lpstr>CZY SĄ PYTANIA?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ZAGROŻENIA W INTERNECIE /dzieci/</dc:title>
  <dc:creator>WICEDYREKTOR ZSP1</dc:creator>
  <cp:lastModifiedBy>Mołdrzyk Dorota</cp:lastModifiedBy>
  <cp:revision>1</cp:revision>
  <dcterms:created xsi:type="dcterms:W3CDTF">2021-03-01T13:50:21Z</dcterms:created>
  <dcterms:modified xsi:type="dcterms:W3CDTF">2021-03-01T13:51:27Z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2020-03-04T00:00:00Z</vt:filetime>
  </property>
  <property fmtid="{D5CDD505-2E9C-101B-9397-08002B2CF9AE}" pid="3" name="Creator">
    <vt:lpwstr>Impress</vt:lpwstr>
  </property>
  <property fmtid="{D5CDD505-2E9C-101B-9397-08002B2CF9AE}" pid="4" name="LastSaved">
    <vt:filetime>2021-03-01T00:00:00Z</vt:filetime>
  </property>
</Properties>
</file>