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3" r:id="rId4"/>
    <p:sldId id="274" r:id="rId5"/>
    <p:sldId id="262" r:id="rId6"/>
    <p:sldId id="257" r:id="rId7"/>
    <p:sldId id="259" r:id="rId8"/>
    <p:sldId id="261" r:id="rId9"/>
    <p:sldId id="275" r:id="rId10"/>
    <p:sldId id="265" r:id="rId11"/>
    <p:sldId id="263" r:id="rId12"/>
    <p:sldId id="266" r:id="rId13"/>
    <p:sldId id="267" r:id="rId14"/>
    <p:sldId id="268" r:id="rId15"/>
    <p:sldId id="269" r:id="rId16"/>
    <p:sldId id="264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4735-C91F-42CD-B440-F5225C99E790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D6C4-EAAA-4598-9D70-B173CE0602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71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8B01F1-18E8-442E-907D-3EFE523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DBC989B-0A83-41B4-B641-472377547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FC900EF-6E4C-4C40-81A5-44FACBE5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774646-3290-48CB-8684-2F616DCC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6964BD9-1A70-408F-B6D1-6E6F9E5E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871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DDD9D4-A3E9-4135-80CC-75355A5C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7AC15E9-CDF4-4113-BD63-AC18A188D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8B3F937-B48F-4C7C-99CE-9880A9F4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1C71E94-D0D9-4430-9AB2-208BDD41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1828D0-0271-4B2B-95E3-0830F9B7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418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B58F9AAB-F3BF-4DC0-9633-C64720EEE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CDA7A16-B83C-4052-93F8-755833262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1C72C9E-B709-486A-95A2-1FD253FF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E599279-4E2D-4032-9035-0A255673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D1AF82-6098-4342-9D2D-1BD04041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84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400CB2-09BD-4381-BBAD-0BA73E96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765FD4-D177-4F5F-A31A-0A030C5B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0026903-1222-4B0C-A8EA-8AE5198E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99352F1-8745-4104-9711-144AF7FB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EFF49D5-0E89-4BBC-969A-E142CB32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C7D010-753E-4F34-A037-841B2EC6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4A58540-6180-448F-8E0F-91E420FB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7E949E3-2E89-4D0B-B22C-32DED7FA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9461AE6-D43B-482D-9974-EC8A9728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2DE72AC-2E68-43CB-BB2A-1F9AA754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757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F48AF0-0A9E-48A3-A9AF-FA1B364A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97F95A-CF8E-400B-9056-FC3777B83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367137-E6A9-447E-A963-0F2B14CE5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1DE6F51-75E9-41E5-9EA4-6144F991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5028A07-9C7A-4B73-912D-C3B0293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05503F1-D248-4A5B-AE6A-8F6F4481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8685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9123CD-92AE-47D6-A4EE-655F9E2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D4BE721-6714-4545-9B6C-1DF5A2A5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85E19E5-AE83-46A4-B6EA-928049750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3394B9F-4039-4752-82D4-98E3F896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51D3A0F-09A4-435D-A379-ABE28E391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A81158C-C180-4612-ABF6-C5AD0D83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9788D2BA-DD59-4BC9-A3F9-B8806E08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021F1F-C4CE-4DBE-ACA7-A70AE51B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164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48ECFE-2EA1-4A47-8347-856295F3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9228C87-92E2-4B09-819C-7052F35C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D7F6984-1148-4FC2-8C9F-F07D5C75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A749455-06E8-411E-8AC2-30E402D6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3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D50D832-9E71-4E28-951F-B0D6B47C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E0DAC28-3909-40D8-906C-DE4FC857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F2262CA-E616-4534-8CB6-5BBF8DE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498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5C6A1B-463D-4E96-B7D4-3FA7FAEC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2543942-A640-4830-BE3B-8287916B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6088F12-4C8D-4532-A538-E548263A4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C999E6B-BEF4-4CB2-A64A-192AB5A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3117106-0701-4019-BBB9-DF417722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99FD65F-5D36-4489-8F18-D5B576E8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139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B62C25-C25A-4ADC-AD4F-D2FD3C9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020E198-E7BC-406E-B5F8-F6FE320AA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E70CBAC-E712-4469-A6DF-24401553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4486990-3050-49E8-8AFA-32EADD7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1317E63-63CE-4E31-99EA-818E6C79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84F88F4-DAFF-4F15-B29B-D944A224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724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4FA845C4-210E-4CEB-9411-C9BBFDC6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1A870DF-D211-4A42-8386-467D6E92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F572030-2A08-4578-A3B5-F28FEDEEC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DDD2-3B71-4471-9646-416230ABF3D5}" type="datetimeFigureOut">
              <a:rPr lang="pl-PL" smtClean="0"/>
              <a:pPr/>
              <a:t>2020-09-08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F8B38DB-F7FB-474F-9007-8C12A59C9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86F1287-158B-436B-ABDD-845813E0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1A25-AE54-48E6-A8FD-454B4447D8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215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001EF0-C603-48EB-8164-E4D3D536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689"/>
            <a:ext cx="6963745" cy="85572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Budowa i funkcje skóry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59390CA-F493-49BE-BDF5-BCE1B4D7F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201269"/>
            <a:ext cx="11277600" cy="1315196"/>
          </a:xfrm>
        </p:spPr>
        <p:txBody>
          <a:bodyPr>
            <a:no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PODSTAWA PROGRAMOWA: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Uczeń: 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schemeClr val="bg1">
                    <a:lumMod val="6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przedstawia funkcje skóry; 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pl-PL" dirty="0">
                <a:solidFill>
                  <a:schemeClr val="bg1">
                    <a:lumMod val="6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rozpoznaje elementy budowy skóry (na modelu, rysunku, według opisu itd.) oraz określa związek budowy tych elementów z funkcjami pełnionymi przez skórę; </a:t>
            </a:r>
          </a:p>
          <a:p>
            <a:pPr algn="l"/>
            <a:endParaRPr lang="pl-P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2805552-5801-4CA8-9E65-A56E1B2EA5F8}"/>
              </a:ext>
            </a:extLst>
          </p:cNvPr>
          <p:cNvSpPr txBox="1"/>
          <p:nvPr/>
        </p:nvSpPr>
        <p:spPr>
          <a:xfrm>
            <a:off x="660141" y="4468597"/>
            <a:ext cx="60975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Od czego zależy barwa skóry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42E63E0-DEAD-4F6D-BBB4-4F9041B07509}"/>
              </a:ext>
            </a:extLst>
          </p:cNvPr>
          <p:cNvSpPr txBox="1"/>
          <p:nvPr/>
        </p:nvSpPr>
        <p:spPr>
          <a:xfrm>
            <a:off x="671804" y="1108319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Na lekcji dowiesz się: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0630048-AA5C-4DE9-9F77-675E27689B92}"/>
              </a:ext>
            </a:extLst>
          </p:cNvPr>
          <p:cNvSpPr txBox="1"/>
          <p:nvPr/>
        </p:nvSpPr>
        <p:spPr>
          <a:xfrm>
            <a:off x="671804" y="1937863"/>
            <a:ext cx="608589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Jakie elementy budują skórę człowieka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E33695A-059C-4BA4-B866-610AE3768B1F}"/>
              </a:ext>
            </a:extLst>
          </p:cNvPr>
          <p:cNvSpPr txBox="1"/>
          <p:nvPr/>
        </p:nvSpPr>
        <p:spPr>
          <a:xfrm>
            <a:off x="671805" y="3411647"/>
            <a:ext cx="60858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Co to są wytwory naskórka i jakie występują </a:t>
            </a:r>
            <a:br>
              <a:rPr lang="pl-PL" sz="2400" dirty="0"/>
            </a:br>
            <a:r>
              <a:rPr lang="pl-PL" sz="2400" dirty="0"/>
              <a:t>u człowieka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69A8BFE-B666-402C-8304-B8D24344A11E}"/>
              </a:ext>
            </a:extLst>
          </p:cNvPr>
          <p:cNvSpPr txBox="1"/>
          <p:nvPr/>
        </p:nvSpPr>
        <p:spPr>
          <a:xfrm>
            <a:off x="671804" y="2648495"/>
            <a:ext cx="60975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Jakie funkcje spełnia skóra</a:t>
            </a:r>
          </a:p>
        </p:txBody>
      </p:sp>
      <p:pic>
        <p:nvPicPr>
          <p:cNvPr id="4098" name="Picture 2" descr="Makijaż permanentny brwi metodą włoskową | Strefa Piękna">
            <a:extLst>
              <a:ext uri="{FF2B5EF4-FFF2-40B4-BE49-F238E27FC236}">
                <a16:creationId xmlns:a16="http://schemas.microsoft.com/office/drawing/2014/main" xmlns="" id="{9C9E6884-8F70-4B1B-BF3D-6300D3548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3" r="21755"/>
          <a:stretch/>
        </p:blipFill>
        <p:spPr bwMode="auto">
          <a:xfrm>
            <a:off x="7561181" y="0"/>
            <a:ext cx="4630819" cy="49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3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B1B129F-FE77-4E8B-8185-EEDCA0A342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221" y="1089310"/>
            <a:ext cx="8233779" cy="52947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FFDD8D-2C70-4DB9-AC37-32ECACB5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963" y="265968"/>
            <a:ext cx="5385318" cy="80120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SKÓRA WŁAŚCIWA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E7D6879-528E-467C-BC2F-ECED2103E581}"/>
              </a:ext>
            </a:extLst>
          </p:cNvPr>
          <p:cNvSpPr txBox="1"/>
          <p:nvPr/>
        </p:nvSpPr>
        <p:spPr>
          <a:xfrm>
            <a:off x="431743" y="2360286"/>
            <a:ext cx="612767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/>
              <a:t>Z jakiej tkanki zbudowana jest skóra właściwa?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167A159-B5D2-49C4-9CBB-1799A2A4B58C}"/>
              </a:ext>
            </a:extLst>
          </p:cNvPr>
          <p:cNvSpPr txBox="1"/>
          <p:nvPr/>
        </p:nvSpPr>
        <p:spPr>
          <a:xfrm>
            <a:off x="431742" y="3175550"/>
            <a:ext cx="439261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400" dirty="0"/>
              <a:t>Co znajduje się w tej części skóry?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55986E6-957B-41CD-88D2-5FA0522E3711}"/>
              </a:ext>
            </a:extLst>
          </p:cNvPr>
          <p:cNvSpPr txBox="1"/>
          <p:nvPr/>
        </p:nvSpPr>
        <p:spPr>
          <a:xfrm>
            <a:off x="431742" y="3990814"/>
            <a:ext cx="38813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400" dirty="0"/>
              <a:t>Jaką rolę pełnią tętnice i żyły?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22D065DE-CA6C-496E-B4F1-BAEC06498145}"/>
              </a:ext>
            </a:extLst>
          </p:cNvPr>
          <p:cNvSpPr txBox="1"/>
          <p:nvPr/>
        </p:nvSpPr>
        <p:spPr>
          <a:xfrm>
            <a:off x="431742" y="4806078"/>
            <a:ext cx="503323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400" dirty="0"/>
              <a:t>Jakie bodźce odbierane są przez skórę?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66FC43EF-60F2-4506-B4EA-643C0D673FEF}"/>
              </a:ext>
            </a:extLst>
          </p:cNvPr>
          <p:cNvSpPr txBox="1"/>
          <p:nvPr/>
        </p:nvSpPr>
        <p:spPr>
          <a:xfrm>
            <a:off x="431742" y="5563390"/>
            <a:ext cx="36592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sz="2400" dirty="0"/>
              <a:t>Co to są wytwory naskórka?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A3CAF8D-9432-42A4-AEEB-2DB47956D393}"/>
              </a:ext>
            </a:extLst>
          </p:cNvPr>
          <p:cNvSpPr txBox="1"/>
          <p:nvPr/>
        </p:nvSpPr>
        <p:spPr>
          <a:xfrm>
            <a:off x="584720" y="1089310"/>
            <a:ext cx="716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Przyjrzyj się schematowi budowy skóry, który umieszczony jest </a:t>
            </a:r>
            <a:br>
              <a:rPr lang="pl-PL" sz="2000" dirty="0"/>
            </a:br>
            <a:r>
              <a:rPr lang="pl-PL" sz="2000" dirty="0"/>
              <a:t>w podręczniku a następnie porównaj go z tym który jest na slajdzie</a:t>
            </a:r>
          </a:p>
        </p:txBody>
      </p:sp>
    </p:spTree>
    <p:extLst>
      <p:ext uri="{BB962C8B-B14F-4D97-AF65-F5344CB8AC3E}">
        <p14:creationId xmlns:p14="http://schemas.microsoft.com/office/powerpoint/2010/main" xmlns="" val="32226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FFDD8D-2C70-4DB9-AC37-32ECACB5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776"/>
            <a:ext cx="5385318" cy="80120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SKÓRA WŁAŚCIWA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E7D6879-528E-467C-BC2F-ECED2103E581}"/>
              </a:ext>
            </a:extLst>
          </p:cNvPr>
          <p:cNvSpPr txBox="1"/>
          <p:nvPr/>
        </p:nvSpPr>
        <p:spPr>
          <a:xfrm>
            <a:off x="5385318" y="258908"/>
            <a:ext cx="630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Jest zbudowana z tkanki łącznej. Zawiera ona włókna białek kolagenowych, które nadają skórze elastyczność oraz odporność na rozerwanie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B1B129F-FE77-4E8B-8185-EEDCA0A342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1908" y="1492498"/>
            <a:ext cx="8233779" cy="529472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B1A6763B-7F7D-43E6-B12D-061F70910D80}"/>
              </a:ext>
            </a:extLst>
          </p:cNvPr>
          <p:cNvSpPr txBox="1"/>
          <p:nvPr/>
        </p:nvSpPr>
        <p:spPr>
          <a:xfrm>
            <a:off x="349364" y="5589037"/>
            <a:ext cx="479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Przeczytaj informacje dotyczące receptorów </a:t>
            </a:r>
            <a:br>
              <a:rPr lang="pl-PL" dirty="0"/>
            </a:br>
            <a:r>
              <a:rPr lang="pl-PL" dirty="0"/>
              <a:t>w skórze które są zawarte w podręczniku. </a:t>
            </a:r>
          </a:p>
          <a:p>
            <a:pPr algn="ctr"/>
            <a:r>
              <a:rPr lang="pl-PL" b="1" dirty="0"/>
              <a:t>Na czym polega zdolność adaptacji?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41B3EF4-7354-485B-9E46-49C6FE91A304}"/>
              </a:ext>
            </a:extLst>
          </p:cNvPr>
          <p:cNvSpPr txBox="1"/>
          <p:nvPr/>
        </p:nvSpPr>
        <p:spPr>
          <a:xfrm>
            <a:off x="349364" y="905523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skórze właściwej znajdują się: naczynia krwionośne, struktury odbierające bodźce dotykowe oraz gruczoły i włosy.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48C6CF38-9680-4ED8-8DDD-3F004C345E3A}"/>
              </a:ext>
            </a:extLst>
          </p:cNvPr>
          <p:cNvSpPr txBox="1"/>
          <p:nvPr/>
        </p:nvSpPr>
        <p:spPr>
          <a:xfrm>
            <a:off x="429208" y="1962313"/>
            <a:ext cx="3797559" cy="3493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RECEPTORY DOTYKOWE:</a:t>
            </a:r>
          </a:p>
          <a:p>
            <a:pPr algn="just"/>
            <a:r>
              <a:rPr lang="pl-PL" sz="2000" b="1" dirty="0"/>
              <a:t>Ciałko dotykowe </a:t>
            </a:r>
            <a:r>
              <a:rPr lang="pl-PL" sz="2000" dirty="0"/>
              <a:t>odbiera delikatny dotyk</a:t>
            </a:r>
          </a:p>
          <a:p>
            <a:pPr algn="just"/>
            <a:endParaRPr lang="pl-PL" sz="1050" dirty="0"/>
          </a:p>
          <a:p>
            <a:pPr algn="just"/>
            <a:r>
              <a:rPr lang="pl-PL" sz="2000" b="1" dirty="0"/>
              <a:t>Ciałko opuszkowate </a:t>
            </a:r>
            <a:r>
              <a:rPr lang="pl-PL" sz="2000" dirty="0"/>
              <a:t>, </a:t>
            </a:r>
            <a:r>
              <a:rPr lang="pl-PL" sz="2000" b="1" dirty="0"/>
              <a:t>łąkotka dotykowa</a:t>
            </a:r>
            <a:r>
              <a:rPr lang="pl-PL" sz="2000" dirty="0"/>
              <a:t> oraz </a:t>
            </a:r>
            <a:r>
              <a:rPr lang="pl-PL" sz="2000" b="1" dirty="0"/>
              <a:t>ciałko Ruffiniego </a:t>
            </a:r>
            <a:r>
              <a:rPr lang="pl-PL" sz="2000" dirty="0"/>
              <a:t>- odbierają dotyk i delikatny ucisk</a:t>
            </a:r>
          </a:p>
          <a:p>
            <a:pPr algn="just"/>
            <a:endParaRPr lang="pl-PL" sz="1050" dirty="0"/>
          </a:p>
          <a:p>
            <a:pPr algn="just"/>
            <a:r>
              <a:rPr lang="pl-PL" sz="2000" b="1" dirty="0"/>
              <a:t>Wolne zakończenia nerwów </a:t>
            </a:r>
            <a:r>
              <a:rPr lang="pl-PL" sz="2000" dirty="0"/>
              <a:t>odpowiadają za odczuwanie bólu oraz ciepła</a:t>
            </a:r>
          </a:p>
          <a:p>
            <a:pPr algn="just"/>
            <a:endParaRPr lang="pl-PL" sz="2000" dirty="0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xmlns="" id="{85E797D2-84BC-4D2D-8671-0E310C51ACB7}"/>
              </a:ext>
            </a:extLst>
          </p:cNvPr>
          <p:cNvSpPr/>
          <p:nvPr/>
        </p:nvSpPr>
        <p:spPr>
          <a:xfrm>
            <a:off x="5150498" y="1604865"/>
            <a:ext cx="2043404" cy="18241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D2F7E81E-38F7-44A6-B7B2-91DFEEB524DD}"/>
              </a:ext>
            </a:extLst>
          </p:cNvPr>
          <p:cNvSpPr txBox="1"/>
          <p:nvPr/>
        </p:nvSpPr>
        <p:spPr>
          <a:xfrm>
            <a:off x="5150498" y="1828853"/>
            <a:ext cx="20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 TO SĄ WYTWORY NASKÓRKA?</a:t>
            </a:r>
          </a:p>
        </p:txBody>
      </p:sp>
    </p:spTree>
    <p:extLst>
      <p:ext uri="{BB962C8B-B14F-4D97-AF65-F5344CB8AC3E}">
        <p14:creationId xmlns:p14="http://schemas.microsoft.com/office/powerpoint/2010/main" xmlns="" val="3333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F8F89D03-6D88-4DD6-871C-C38E47E78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58"/>
          <a:stretch/>
        </p:blipFill>
        <p:spPr>
          <a:xfrm>
            <a:off x="279431" y="1133341"/>
            <a:ext cx="6867332" cy="542231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2B2FE0BA-4090-4D31-A81B-174BA6914D1A}"/>
              </a:ext>
            </a:extLst>
          </p:cNvPr>
          <p:cNvSpPr txBox="1"/>
          <p:nvPr/>
        </p:nvSpPr>
        <p:spPr>
          <a:xfrm>
            <a:off x="4991586" y="185201"/>
            <a:ext cx="686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Włosy i paznokcie zbudowane są głównie z martwych komórek wypełnionych białkiem - keratyną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CED54DFA-C935-49F6-B100-95AB97AEC71C}"/>
              </a:ext>
            </a:extLst>
          </p:cNvPr>
          <p:cNvSpPr txBox="1"/>
          <p:nvPr/>
        </p:nvSpPr>
        <p:spPr>
          <a:xfrm>
            <a:off x="7585497" y="1534331"/>
            <a:ext cx="41614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W ciągu miesiąca włosy rosną około 12 mm. Każdy włos żyje </a:t>
            </a:r>
            <a:br>
              <a:rPr lang="pl-PL" sz="2400" dirty="0"/>
            </a:br>
            <a:r>
              <a:rPr lang="pl-PL" sz="2400" dirty="0"/>
              <a:t>3 lata, następnie wypada i jest zastępowany nowym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E0B78A44-B8AF-46A9-8A73-16A901012A30}"/>
              </a:ext>
            </a:extLst>
          </p:cNvPr>
          <p:cNvSpPr txBox="1"/>
          <p:nvPr/>
        </p:nvSpPr>
        <p:spPr>
          <a:xfrm>
            <a:off x="7585497" y="3754010"/>
            <a:ext cx="41614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Poza wargami oraz wewnętrzną stroną dłoni i stóp, włosy pokrywają całą powierzchnię skóry człowieka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8184D7-770C-4638-89F9-6C5B866C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71" y="332140"/>
            <a:ext cx="4367211" cy="80120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Wytwory naskórka </a:t>
            </a:r>
            <a:br>
              <a:rPr lang="pl-PL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- włosy</a:t>
            </a:r>
          </a:p>
        </p:txBody>
      </p:sp>
    </p:spTree>
    <p:extLst>
      <p:ext uri="{BB962C8B-B14F-4D97-AF65-F5344CB8AC3E}">
        <p14:creationId xmlns:p14="http://schemas.microsoft.com/office/powerpoint/2010/main" xmlns="" val="1286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8184D7-770C-4638-89F9-6C5B866C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353079"/>
            <a:ext cx="4368281" cy="80120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Wytwory naskórka</a:t>
            </a:r>
            <a:br>
              <a:rPr lang="pl-PL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- paznokcie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6F86207-739F-4A75-9D43-DD0C472A3A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861" y="2343429"/>
            <a:ext cx="6567099" cy="419564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C86B5DF-29F2-45CC-A634-B33152AF4F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964" y="1405101"/>
            <a:ext cx="3505200" cy="513397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DB5238E-0608-43F3-AF60-4DEEF1B25029}"/>
              </a:ext>
            </a:extLst>
          </p:cNvPr>
          <p:cNvSpPr txBox="1"/>
          <p:nvPr/>
        </p:nvSpPr>
        <p:spPr>
          <a:xfrm>
            <a:off x="5290457" y="353079"/>
            <a:ext cx="632615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Paznokcie osłaniają końcowe odcinki palców. Rosną około 0,1 mm dziennie czyli średnio 3 mm miesięcznie </a:t>
            </a:r>
          </a:p>
        </p:txBody>
      </p:sp>
    </p:spTree>
    <p:extLst>
      <p:ext uri="{BB962C8B-B14F-4D97-AF65-F5344CB8AC3E}">
        <p14:creationId xmlns:p14="http://schemas.microsoft.com/office/powerpoint/2010/main" xmlns="" val="42379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6C515A-3A35-4676-B20E-62BB1AF3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79" y="256235"/>
            <a:ext cx="4732175" cy="77321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WYTWORY NASKÓRKA </a:t>
            </a:r>
            <a:br>
              <a:rPr lang="pl-PL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- GRUCZOŁY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8E586A2-1249-473C-979D-8633410C0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387"/>
          <a:stretch/>
        </p:blipFill>
        <p:spPr>
          <a:xfrm>
            <a:off x="529385" y="1371599"/>
            <a:ext cx="4634561" cy="407342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9959928-A514-4B8A-9BF8-C407C7AC90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796" y="1977020"/>
            <a:ext cx="5517807" cy="392002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6950B27-5985-4702-B40F-B1C2C89FFC9D}"/>
              </a:ext>
            </a:extLst>
          </p:cNvPr>
          <p:cNvSpPr txBox="1"/>
          <p:nvPr/>
        </p:nvSpPr>
        <p:spPr>
          <a:xfrm>
            <a:off x="866218" y="5552271"/>
            <a:ext cx="478815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Gruczoł łojowy wydziela łój, który natłuszcza skórę i włosy chroniąc je przed wyschnięciem oraz niekorzystnym wpływem niskiej temperatury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E2B7F1B-94B9-42D0-BF09-C3301D7598EC}"/>
              </a:ext>
            </a:extLst>
          </p:cNvPr>
          <p:cNvSpPr txBox="1"/>
          <p:nvPr/>
        </p:nvSpPr>
        <p:spPr>
          <a:xfrm>
            <a:off x="3387477" y="2604950"/>
            <a:ext cx="256545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Gruczoły łojowe uchodzą do mieszków włosowych lub na powierzchnię skóry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C443F9BA-B172-414C-9C3B-FF8D1A130DCF}"/>
              </a:ext>
            </a:extLst>
          </p:cNvPr>
          <p:cNvSpPr txBox="1"/>
          <p:nvPr/>
        </p:nvSpPr>
        <p:spPr>
          <a:xfrm>
            <a:off x="6466419" y="5552271"/>
            <a:ext cx="514738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Gruczoł potowy wydziela na powierzchnię skóry pot, który parując chłodzi ją. Wraz z potem wydalane są niektóre produkty przemiany materii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39EEF947-F545-4682-811F-EA1DC62E7C95}"/>
              </a:ext>
            </a:extLst>
          </p:cNvPr>
          <p:cNvSpPr txBox="1"/>
          <p:nvPr/>
        </p:nvSpPr>
        <p:spPr>
          <a:xfrm>
            <a:off x="5654377" y="163711"/>
            <a:ext cx="588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Jakie informacje na temat gruczołów są zawarte </a:t>
            </a:r>
          </a:p>
          <a:p>
            <a:pPr algn="ctr"/>
            <a:r>
              <a:rPr lang="pl-PL" sz="2000" dirty="0"/>
              <a:t>w podręczniku?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94468E8-F597-4F5B-9D6B-EF90DC368B4F}"/>
              </a:ext>
            </a:extLst>
          </p:cNvPr>
          <p:cNvSpPr txBox="1"/>
          <p:nvPr/>
        </p:nvSpPr>
        <p:spPr>
          <a:xfrm>
            <a:off x="6195527" y="1083786"/>
            <a:ext cx="534707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CO TO SĄ GRUCZOŁY SUTKOWE? PODRĘCZNIK</a:t>
            </a:r>
          </a:p>
        </p:txBody>
      </p:sp>
    </p:spTree>
    <p:extLst>
      <p:ext uri="{BB962C8B-B14F-4D97-AF65-F5344CB8AC3E}">
        <p14:creationId xmlns:p14="http://schemas.microsoft.com/office/powerpoint/2010/main" xmlns="" val="41789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9EE010D8-9702-4127-8CC9-68AB2B12EF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788" y="561392"/>
            <a:ext cx="6962775" cy="4953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53D81B-4D4C-433A-A87A-917EAE2D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206504"/>
            <a:ext cx="5562600" cy="847855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TKANKA PODSKÓRNA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18508A53-93E4-413B-8FE0-951450302FD4}"/>
              </a:ext>
            </a:extLst>
          </p:cNvPr>
          <p:cNvSpPr txBox="1"/>
          <p:nvPr/>
        </p:nvSpPr>
        <p:spPr>
          <a:xfrm>
            <a:off x="7543558" y="1525453"/>
            <a:ext cx="279918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Co to jest por? </a:t>
            </a:r>
          </a:p>
          <a:p>
            <a:pPr algn="ctr"/>
            <a:r>
              <a:rPr lang="pl-PL" dirty="0"/>
              <a:t>To ujście gruczołu na powierzchni skóry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D274A06B-A45B-4C0F-9C45-9B6E3136D57E}"/>
              </a:ext>
            </a:extLst>
          </p:cNvPr>
          <p:cNvSpPr txBox="1"/>
          <p:nvPr/>
        </p:nvSpPr>
        <p:spPr>
          <a:xfrm>
            <a:off x="235063" y="1560564"/>
            <a:ext cx="301378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Ciałko blaszkowate reaguje na zmiany nacisku i wibracje, dzięki czemu sygnalizuje zachodzące odkształcenia skóry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F09DE414-3D26-4F29-8432-C909AC1643D3}"/>
              </a:ext>
            </a:extLst>
          </p:cNvPr>
          <p:cNvSpPr txBox="1"/>
          <p:nvPr/>
        </p:nvSpPr>
        <p:spPr>
          <a:xfrm>
            <a:off x="354563" y="5589037"/>
            <a:ext cx="599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Tętnica</a:t>
            </a:r>
            <a:r>
              <a:rPr lang="pl-PL" dirty="0"/>
              <a:t> doprowadza do skóry krew bogatą w tlen i substancje odżywcze. Żyłą odprowadzana jest krew zawierająca </a:t>
            </a:r>
            <a:r>
              <a:rPr lang="pl-PL" b="1" dirty="0"/>
              <a:t>dwutlenek węgla </a:t>
            </a:r>
            <a:r>
              <a:rPr lang="pl-PL" dirty="0"/>
              <a:t>oraz produkty przemiany materii powstałe w komórkach skóry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AC676A0F-0209-474B-85B7-227165AD8AC0}"/>
              </a:ext>
            </a:extLst>
          </p:cNvPr>
          <p:cNvSpPr txBox="1">
            <a:spLocks/>
          </p:cNvSpPr>
          <p:nvPr/>
        </p:nvSpPr>
        <p:spPr>
          <a:xfrm>
            <a:off x="6210592" y="2893291"/>
            <a:ext cx="5111620" cy="436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/>
              <a:t>TKANKA PODSKÓRNA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E3A0B0FC-B817-42ED-B98D-5455159FE250}"/>
              </a:ext>
            </a:extLst>
          </p:cNvPr>
          <p:cNvSpPr txBox="1"/>
          <p:nvPr/>
        </p:nvSpPr>
        <p:spPr>
          <a:xfrm>
            <a:off x="7110011" y="4481573"/>
            <a:ext cx="466166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Składa się z tkanki tłuszczowej. Stanowi  termiczną izolację organizmu oraz chroni przed urazami mechanicznymi tkanki leżące poniżej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DC3C0BA7-6442-48BD-8BCF-423D738D1190}"/>
              </a:ext>
            </a:extLst>
          </p:cNvPr>
          <p:cNvSpPr txBox="1"/>
          <p:nvPr/>
        </p:nvSpPr>
        <p:spPr>
          <a:xfrm>
            <a:off x="7110011" y="3746441"/>
            <a:ext cx="46616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JEST SILNIE ZWIĄZANA ZE SKÓRĄ</a:t>
            </a:r>
          </a:p>
        </p:txBody>
      </p:sp>
    </p:spTree>
    <p:extLst>
      <p:ext uri="{BB962C8B-B14F-4D97-AF65-F5344CB8AC3E}">
        <p14:creationId xmlns:p14="http://schemas.microsoft.com/office/powerpoint/2010/main" xmlns="" val="942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B5EBDD-A508-44CA-9F5B-A601A3CA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3" y="153803"/>
            <a:ext cx="3855097" cy="754548"/>
          </a:xfrm>
        </p:spPr>
        <p:txBody>
          <a:bodyPr/>
          <a:lstStyle/>
          <a:p>
            <a:r>
              <a:rPr lang="pl-PL" b="1" dirty="0"/>
              <a:t>FUNKCJE SKÓRY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87072EE-EBE6-4291-B702-18DE543B9B4B}"/>
              </a:ext>
            </a:extLst>
          </p:cNvPr>
          <p:cNvSpPr txBox="1"/>
          <p:nvPr/>
        </p:nvSpPr>
        <p:spPr>
          <a:xfrm>
            <a:off x="5047862" y="280735"/>
            <a:ext cx="678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Poznaliśmy już budowę skóry, budowa nieodłącznie związana jest </a:t>
            </a:r>
            <a:br>
              <a:rPr lang="pl-PL" dirty="0"/>
            </a:br>
            <a:r>
              <a:rPr lang="pl-PL" dirty="0"/>
              <a:t>z funkcją. Funkcja wynika z budowy a budowa z funkcji jaki ma pełnić dany narząd. A więc, jakie funkcje pełni skóra?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xmlns="" id="{DC3674E8-CB5D-44F0-AFA8-7D7D9041D22F}"/>
              </a:ext>
            </a:extLst>
          </p:cNvPr>
          <p:cNvSpPr/>
          <p:nvPr/>
        </p:nvSpPr>
        <p:spPr>
          <a:xfrm>
            <a:off x="563724" y="955764"/>
            <a:ext cx="2953138" cy="24916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ochrona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xmlns="" id="{AB1F7D77-54A9-478A-9B35-90A897436F39}"/>
              </a:ext>
            </a:extLst>
          </p:cNvPr>
          <p:cNvSpPr/>
          <p:nvPr/>
        </p:nvSpPr>
        <p:spPr>
          <a:xfrm>
            <a:off x="4752588" y="1239108"/>
            <a:ext cx="2992016" cy="26374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termo-regulacja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BD52AB13-0D58-4EC6-8D57-0E89315051DA}"/>
              </a:ext>
            </a:extLst>
          </p:cNvPr>
          <p:cNvSpPr/>
          <p:nvPr/>
        </p:nvSpPr>
        <p:spPr>
          <a:xfrm>
            <a:off x="9039030" y="1061928"/>
            <a:ext cx="2646783" cy="23855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wydalanie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B18AF448-85AC-4683-8C73-807BE96DF24E}"/>
              </a:ext>
            </a:extLst>
          </p:cNvPr>
          <p:cNvSpPr/>
          <p:nvPr/>
        </p:nvSpPr>
        <p:spPr>
          <a:xfrm>
            <a:off x="2835338" y="4184288"/>
            <a:ext cx="3177074" cy="2729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wydzielanie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xmlns="" id="{D5EF51D4-C2CD-405D-9415-14965E5F8BD2}"/>
              </a:ext>
            </a:extLst>
          </p:cNvPr>
          <p:cNvSpPr/>
          <p:nvPr/>
        </p:nvSpPr>
        <p:spPr>
          <a:xfrm>
            <a:off x="6364647" y="4170787"/>
            <a:ext cx="2992015" cy="26374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odbieranie bodźców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BEE6A806-3B22-459D-AAF0-8654459767B6}"/>
              </a:ext>
            </a:extLst>
          </p:cNvPr>
          <p:cNvSpPr/>
          <p:nvPr/>
        </p:nvSpPr>
        <p:spPr>
          <a:xfrm>
            <a:off x="451756" y="3248931"/>
            <a:ext cx="3177074" cy="873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Przed czym chroni skóra?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A16C0D4C-C112-4111-94F4-AF083E92D870}"/>
              </a:ext>
            </a:extLst>
          </p:cNvPr>
          <p:cNvSpPr/>
          <p:nvPr/>
        </p:nvSpPr>
        <p:spPr>
          <a:xfrm>
            <a:off x="4423875" y="3281168"/>
            <a:ext cx="3364464" cy="873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W jaki sposób zachodzi? Jakie elementy budowy skóry odpowiadają za termoregulację?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C7E6B167-B48A-4EFE-834E-A79ACFD75A7C}"/>
              </a:ext>
            </a:extLst>
          </p:cNvPr>
          <p:cNvSpPr/>
          <p:nvPr/>
        </p:nvSpPr>
        <p:spPr>
          <a:xfrm>
            <a:off x="8773884" y="3310736"/>
            <a:ext cx="3177074" cy="873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Co jest wydalane przez skórę?</a:t>
            </a:r>
          </a:p>
          <a:p>
            <a:pPr algn="ctr"/>
            <a:r>
              <a:rPr lang="pl-PL" dirty="0"/>
              <a:t>Jakie elementy budowy pozwalają na wydalanie?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E8AD85AF-8B6D-4DFF-9307-B58EA98086B1}"/>
              </a:ext>
            </a:extLst>
          </p:cNvPr>
          <p:cNvSpPr/>
          <p:nvPr/>
        </p:nvSpPr>
        <p:spPr>
          <a:xfrm>
            <a:off x="8846588" y="5854183"/>
            <a:ext cx="3177074" cy="873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Jakie bodźce odbiera skóra? Wymień elementy odbierające bodźce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D376E1EF-7525-4A2C-AFB4-493D371BED51}"/>
              </a:ext>
            </a:extLst>
          </p:cNvPr>
          <p:cNvSpPr/>
          <p:nvPr/>
        </p:nvSpPr>
        <p:spPr>
          <a:xfrm>
            <a:off x="451756" y="5856477"/>
            <a:ext cx="3177074" cy="873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Co jest wydzielane przez skórę? Jakie elementy skóry wydzielają?</a:t>
            </a:r>
          </a:p>
        </p:txBody>
      </p:sp>
    </p:spTree>
    <p:extLst>
      <p:ext uri="{BB962C8B-B14F-4D97-AF65-F5344CB8AC3E}">
        <p14:creationId xmlns:p14="http://schemas.microsoft.com/office/powerpoint/2010/main" xmlns="" val="7959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C88B47-78C4-46D7-9EAC-1CA16B61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PODSUMOWUJĄC FUNKCJE SKÓRY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4D6576-012B-40D5-B8BF-AF895F2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072" y="1200474"/>
            <a:ext cx="9834467" cy="506969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OCHRONNA  </a:t>
            </a:r>
            <a:endParaRPr lang="pl-PL" sz="3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434340" algn="just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wnikaniem szkodliwych substancji i drobnoustrojów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(wiecie, że skóra jest środowiskiem życia dla 200 różnych gatunków bakterii? Bakterie występujące na naszej skórze chronią przed bakteriami chorobotwórczymi)</a:t>
            </a:r>
          </a:p>
          <a:p>
            <a:pPr marL="914400" indent="434340" algn="just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urazami mechanicznymi i chemicznymi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(tutaj należy wspomnieć o takiej właściwości skóry jak elastyczność i ciągłość. Te dwie cechy sprawiają, że skóra staje się odporniejsza na wszelkiego rodzaju uderzenia, rozerwania, i pęknięcia)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434340" algn="just"/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ochrona przed szkodliwym promieniowaniem UV poprzez wytwarzanie melaniny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barwnika, który chroni przed szkodliwym wpływem promieni UV</a:t>
            </a:r>
          </a:p>
          <a:p>
            <a:pPr marL="0" indent="0">
              <a:buNone/>
            </a:pPr>
            <a:endParaRPr lang="pl-PL" sz="3600" dirty="0"/>
          </a:p>
        </p:txBody>
      </p:sp>
      <p:pic>
        <p:nvPicPr>
          <p:cNvPr id="3074" name="Picture 2" descr="Zespół, Pomocy, Pierwszy, Pomoc, Szkody">
            <a:extLst>
              <a:ext uri="{FF2B5EF4-FFF2-40B4-BE49-F238E27FC236}">
                <a16:creationId xmlns:a16="http://schemas.microsoft.com/office/drawing/2014/main" xmlns="" id="{F744AA83-D478-41BD-973E-225C51A0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2103">
            <a:off x="-112950" y="2334525"/>
            <a:ext cx="3410221" cy="31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02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C88B47-78C4-46D7-9EAC-1CA16B61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277196"/>
            <a:ext cx="10515600" cy="67057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PODSUMOWUJĄC FUNKCJE SKÓRY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4D6576-012B-40D5-B8BF-AF895F2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636" y="1321771"/>
            <a:ext cx="7063273" cy="506969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TERMOREGULACJA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 organizm przed przegrzaniem oraz nadmierną utratą ciepła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algn="just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optymalna temperatura organizmu to ok. 37*, temperatury wyższe są niekorzystne dla naszego zdrowia, dlatego też organizm chroni się przed przegrzaniem poprzez wydzielanie potu.</a:t>
            </a:r>
          </a:p>
          <a:p>
            <a:pPr marL="1348740" algn="just"/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gdy jest nam gorąco często nasza skóra czerwienieje, dlaczego? Jest to spowodowane rozszerzeniem naczyń krwionośnych, krew krążąc oddaje ciepło. Gdy jest zimno, następuje zwężenie naczyń krwionośnych aby ciepła nie utracić </a:t>
            </a:r>
          </a:p>
          <a:p>
            <a:pPr marL="0" indent="0">
              <a:buNone/>
            </a:pPr>
            <a:endParaRPr lang="pl-PL" sz="3600" dirty="0"/>
          </a:p>
        </p:txBody>
      </p:sp>
      <p:pic>
        <p:nvPicPr>
          <p:cNvPr id="2050" name="Picture 2" descr="Ikona, Prawa Człowieka, Trudne Warunki Pracy">
            <a:extLst>
              <a:ext uri="{FF2B5EF4-FFF2-40B4-BE49-F238E27FC236}">
                <a16:creationId xmlns:a16="http://schemas.microsoft.com/office/drawing/2014/main" xmlns="" id="{211A858A-9611-4B58-8463-BCC6CE44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75" y="2069774"/>
            <a:ext cx="5469011" cy="40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C88B47-78C4-46D7-9EAC-1CA16B61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PODSUMOWUJĄC FUNKCJE SKÓRY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4D6576-012B-40D5-B8BF-AF895F2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5" y="1331103"/>
            <a:ext cx="11039668" cy="153339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WYDALANIE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nadmiaru wody i zbędnych produktów przemiany materii wraz z potem</a:t>
            </a:r>
          </a:p>
          <a:p>
            <a:pPr marL="0" lvl="0" indent="0" algn="just">
              <a:buNone/>
            </a:pP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WYDZIELANIE: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łoju z gruczołów łojowych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ODBIERANIE BODŹCÓW 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pomocą receptorów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1928D6B-0278-4814-8D82-9C3B7D05F47F}"/>
              </a:ext>
            </a:extLst>
          </p:cNvPr>
          <p:cNvSpPr txBox="1"/>
          <p:nvPr/>
        </p:nvSpPr>
        <p:spPr>
          <a:xfrm>
            <a:off x="595605" y="2864499"/>
            <a:ext cx="11272934" cy="3770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SYNTEZA WITAMINY D3</a:t>
            </a:r>
          </a:p>
          <a:p>
            <a:pPr algn="just"/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Ocenia się, że ok. 80% potrzebnej dla organizmu ilości witaminy D</a:t>
            </a:r>
            <a:r>
              <a:rPr lang="pl-PL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pochodzi z biosyntezy w skórze, a tylko w niewielkim stopniu wspomagane jest to przez źródła pokarmowe. </a:t>
            </a:r>
            <a:endParaRPr lang="pl-PL" b="1" dirty="0"/>
          </a:p>
          <a:p>
            <a:pPr algn="just"/>
            <a:endParaRPr lang="pl-PL" sz="1100" b="1" dirty="0"/>
          </a:p>
          <a:p>
            <a:pPr algn="just"/>
            <a:r>
              <a:rPr lang="pl-PL" sz="2000" dirty="0">
                <a:solidFill>
                  <a:srgbClr val="000000"/>
                </a:solidFill>
              </a:rPr>
              <a:t>S</a:t>
            </a:r>
            <a:r>
              <a:rPr lang="pl-PL" sz="2000" b="0" i="0" dirty="0">
                <a:solidFill>
                  <a:srgbClr val="000000"/>
                </a:solidFill>
                <a:effectLst/>
              </a:rPr>
              <a:t>ynteza skórna witaminy D odbywa się zasadniczo w dwóch etapach: </a:t>
            </a:r>
          </a:p>
          <a:p>
            <a:pPr algn="just"/>
            <a:r>
              <a:rPr lang="pl-PL" sz="2000" b="0" i="0" dirty="0">
                <a:solidFill>
                  <a:srgbClr val="000000"/>
                </a:solidFill>
                <a:effectLst/>
              </a:rPr>
              <a:t>pierwszy – znajdujący się w skórze substrat ulega przekształceniu w prowitaminę D3 pod wpływem promieniowania ultrafioletowego (UV) </a:t>
            </a:r>
          </a:p>
          <a:p>
            <a:pPr algn="just"/>
            <a:r>
              <a:rPr lang="pl-PL" sz="2000" b="0" i="0" dirty="0">
                <a:solidFill>
                  <a:srgbClr val="000000"/>
                </a:solidFill>
                <a:effectLst/>
              </a:rPr>
              <a:t>drugi – prowitamina D3 pod wpływem temperatury ciała ulega przekształceniu w </a:t>
            </a:r>
            <a:r>
              <a:rPr lang="pl-PL" sz="2000" b="1" i="0" dirty="0">
                <a:solidFill>
                  <a:srgbClr val="000000"/>
                </a:solidFill>
                <a:effectLst/>
              </a:rPr>
              <a:t>witaminę D</a:t>
            </a:r>
            <a:r>
              <a:rPr lang="pl-PL" sz="2000" b="1" i="0" baseline="-25000" dirty="0">
                <a:solidFill>
                  <a:srgbClr val="000000"/>
                </a:solidFill>
                <a:effectLst/>
              </a:rPr>
              <a:t>3</a:t>
            </a:r>
            <a:r>
              <a:rPr lang="pl-PL" sz="20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Główne działanie witaminy D polega na jej wpływie na regulację homeostazy wapnia</a:t>
            </a:r>
          </a:p>
          <a:p>
            <a:pPr algn="just"/>
            <a:endParaRPr lang="pl-PL" sz="1100" dirty="0"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cs typeface="Times New Roman" panose="02020603050405020304" pitchFamily="18" charset="0"/>
              </a:rPr>
              <a:t>Źródła witaminy D3 </a:t>
            </a:r>
            <a:r>
              <a:rPr lang="pl-PL" sz="2000" b="0" i="0" dirty="0">
                <a:solidFill>
                  <a:srgbClr val="000000"/>
                </a:solidFill>
                <a:effectLst/>
              </a:rPr>
              <a:t>w pokarmach: ryby, jaja, wątroba zwierzęca, produkty mleczne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714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2B94B3-757F-473A-82D4-AF921B21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6" y="230713"/>
            <a:ext cx="10515600" cy="735887"/>
          </a:xfrm>
        </p:spPr>
        <p:txBody>
          <a:bodyPr/>
          <a:lstStyle/>
          <a:p>
            <a:pPr algn="ctr"/>
            <a:r>
              <a:rPr lang="pl-PL" b="1" dirty="0"/>
              <a:t>ZASTANÓW SIĘ: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xmlns="" id="{B4FE94D2-2EC7-47E4-A6EA-C20A921127D0}"/>
              </a:ext>
            </a:extLst>
          </p:cNvPr>
          <p:cNvSpPr/>
          <p:nvPr/>
        </p:nvSpPr>
        <p:spPr>
          <a:xfrm>
            <a:off x="838200" y="1175657"/>
            <a:ext cx="4432041" cy="14649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b="1" dirty="0"/>
              <a:t>Jak człowiek wyglądałby bez skóry?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4854E469-3A8D-4169-9DF3-0BEA923B296E}"/>
              </a:ext>
            </a:extLst>
          </p:cNvPr>
          <p:cNvSpPr/>
          <p:nvPr/>
        </p:nvSpPr>
        <p:spPr>
          <a:xfrm>
            <a:off x="6169089" y="1175657"/>
            <a:ext cx="4432041" cy="14649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b="1" dirty="0"/>
              <a:t>Z ilu warstw składa się skóra?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xmlns="" id="{CBC97F0A-677E-447A-B8DC-6315B02D1F4E}"/>
              </a:ext>
            </a:extLst>
          </p:cNvPr>
          <p:cNvSpPr/>
          <p:nvPr/>
        </p:nvSpPr>
        <p:spPr>
          <a:xfrm>
            <a:off x="858416" y="3076177"/>
            <a:ext cx="4432041" cy="14649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b="1" dirty="0"/>
              <a:t>Jaką powierzchnię ma skóra?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xmlns="" id="{9C8636E1-8AA8-4E04-8BB1-5A318F78A6C1}"/>
              </a:ext>
            </a:extLst>
          </p:cNvPr>
          <p:cNvSpPr/>
          <p:nvPr/>
        </p:nvSpPr>
        <p:spPr>
          <a:xfrm>
            <a:off x="3953068" y="5027969"/>
            <a:ext cx="4432041" cy="14649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b="1" dirty="0"/>
              <a:t>Czy wiesz co to są linie papilarne? </a:t>
            </a:r>
          </a:p>
          <a:p>
            <a:pPr marL="0" indent="0" algn="ctr">
              <a:buNone/>
            </a:pPr>
            <a:r>
              <a:rPr lang="pl-PL" sz="2400" b="1" dirty="0"/>
              <a:t>Gdzie one się znajdują?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xmlns="" id="{D1C930BF-49ED-4AE2-9DA7-C70EA76EF5BF}"/>
              </a:ext>
            </a:extLst>
          </p:cNvPr>
          <p:cNvSpPr/>
          <p:nvPr/>
        </p:nvSpPr>
        <p:spPr>
          <a:xfrm>
            <a:off x="6169089" y="3058676"/>
            <a:ext cx="4432041" cy="14649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b="1" dirty="0"/>
              <a:t>Jaką grubość ma skóra? </a:t>
            </a:r>
          </a:p>
          <a:p>
            <a:pPr marL="0" indent="0" algn="ctr">
              <a:buNone/>
            </a:pPr>
            <a:r>
              <a:rPr lang="pl-PL" sz="2400" b="1" dirty="0"/>
              <a:t>Gdzie jest najcieńsza? Ile waży?</a:t>
            </a:r>
          </a:p>
        </p:txBody>
      </p:sp>
    </p:spTree>
    <p:extLst>
      <p:ext uri="{BB962C8B-B14F-4D97-AF65-F5344CB8AC3E}">
        <p14:creationId xmlns:p14="http://schemas.microsoft.com/office/powerpoint/2010/main" xmlns="" val="2480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69985" y="706056"/>
            <a:ext cx="8715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err="1" smtClean="0"/>
              <a:t>pH</a:t>
            </a:r>
            <a:r>
              <a:rPr lang="pl-PL" sz="4800" b="1" dirty="0" smtClean="0"/>
              <a:t> 5,5 </a:t>
            </a:r>
            <a:r>
              <a:rPr lang="pl-PL" sz="4800" dirty="0" smtClean="0"/>
              <a:t>– lekko kwaśne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- bakteriobójcze</a:t>
            </a:r>
            <a:br>
              <a:rPr lang="pl-PL" sz="4800" dirty="0" smtClean="0"/>
            </a:br>
            <a:r>
              <a:rPr lang="pl-PL" sz="4800" dirty="0" smtClean="0"/>
              <a:t>-  ochrona przed UV i alergiami</a:t>
            </a:r>
            <a:endParaRPr lang="pl-PL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15562" y="3244334"/>
            <a:ext cx="7597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 smtClean="0"/>
              <a:t>ZMIENIASZ SKÓRĘ CO 30 DNI!</a:t>
            </a:r>
            <a:endParaRPr lang="pl-PL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856BA21-E2EF-4F1C-984D-BF4F6878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96" y="251926"/>
            <a:ext cx="11613502" cy="65127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Z ilu warstw składa się skóra?</a:t>
            </a:r>
          </a:p>
          <a:p>
            <a:pPr marL="0" indent="0" algn="just">
              <a:buNone/>
            </a:pPr>
            <a:r>
              <a:rPr lang="pl-PL" sz="2400" dirty="0"/>
              <a:t>Skóra składa się z </a:t>
            </a:r>
            <a:r>
              <a:rPr lang="pl-PL" sz="2400" b="1" dirty="0"/>
              <a:t>naskórka i skóry właściwej. </a:t>
            </a:r>
            <a:r>
              <a:rPr lang="pl-PL" sz="2400" dirty="0"/>
              <a:t>Dodatkowo, naskórek buduje kilka warstw</a:t>
            </a:r>
          </a:p>
          <a:p>
            <a:pPr marL="0" indent="0" algn="just">
              <a:buNone/>
            </a:pPr>
            <a:r>
              <a:rPr lang="pl-PL" b="1" dirty="0"/>
              <a:t>Jaką powierzchnię ma skóra? </a:t>
            </a:r>
            <a:r>
              <a:rPr lang="pl-PL" sz="2400" dirty="0"/>
              <a:t>Powierzchnia skóry dorosłego człowieka ma około 2m </a:t>
            </a:r>
            <a:r>
              <a:rPr lang="pl-PL" sz="1600" dirty="0"/>
              <a:t>kw.</a:t>
            </a:r>
            <a:endParaRPr lang="pl-PL" sz="1800" dirty="0"/>
          </a:p>
          <a:p>
            <a:pPr marL="0" indent="0" algn="just">
              <a:buNone/>
            </a:pPr>
            <a:r>
              <a:rPr lang="pl-PL" b="1" dirty="0"/>
              <a:t>Jaką grubość ma skóra? Gdzie jest najcieńsza?</a:t>
            </a:r>
            <a:r>
              <a:rPr lang="pl-PL" dirty="0"/>
              <a:t> </a:t>
            </a:r>
            <a:r>
              <a:rPr lang="pl-PL" b="1" dirty="0"/>
              <a:t>Ile waży? </a:t>
            </a:r>
            <a:r>
              <a:rPr lang="pl-PL" sz="2400" dirty="0"/>
              <a:t>Średnio 3 kg.</a:t>
            </a:r>
          </a:p>
          <a:p>
            <a:pPr marL="0" indent="0" algn="just">
              <a:buNone/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Grubość skóry jest zróżnicowana (średnio 3 mm). Cieńsze warstwy występują w tych miejscach, które są mniej narażone na otarcia i urazy mechaniczne. Grubsze warstwy występują tam, gdzie takie zagrożenie jest większe. Najcieńsza skóra jest na powiekach </a:t>
            </a:r>
            <a:b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w koliach oczu, najgrubsza zaś na piętach, na podeszwie stopy. </a:t>
            </a:r>
            <a:endParaRPr lang="pl-PL" sz="2400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5384600-4A76-401F-93AB-C0F9EFC6C8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8349" y="3429000"/>
            <a:ext cx="2621358" cy="328106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3421C63-78AB-40E5-8283-3014A833B2EA}"/>
              </a:ext>
            </a:extLst>
          </p:cNvPr>
          <p:cNvSpPr txBox="1"/>
          <p:nvPr/>
        </p:nvSpPr>
        <p:spPr>
          <a:xfrm>
            <a:off x="394996" y="3810038"/>
            <a:ext cx="79745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l-PL" sz="2400" b="1" dirty="0"/>
              <a:t>Czy wiesz co to są linie papilarne? Gdzie one się znajdują?</a:t>
            </a:r>
          </a:p>
          <a:p>
            <a:pPr marL="0" indent="0" algn="just">
              <a:buNone/>
            </a:pPr>
            <a:r>
              <a:rPr lang="pl-PL" sz="2400" dirty="0"/>
              <a:t>Linie papilarne to nierówności naskórka. Znajdują się one na opuszkach palców, wewnętrznej stronie dłoni,  palcach stóp </a:t>
            </a:r>
            <a:br>
              <a:rPr lang="pl-PL" sz="2400" dirty="0"/>
            </a:br>
            <a:r>
              <a:rPr lang="pl-PL" sz="2400" dirty="0"/>
              <a:t>i wargach. Układ linii papilarnych tworzy się podczas rozwoju dziecka w łonie matki i jest niepowtarzalny, nawet u bliźniąt jednojajowych. Linie papilarne m.in. zwiększają powierzchnię na której znajdują się receptory dotykowe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54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469196CC-567C-469A-93CE-111C548B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978171F-A5EC-4CAD-BDB4-987DF6B56F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14" y="27081"/>
            <a:ext cx="10891571" cy="68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0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770191-FBF2-4281-AAB4-1DBD63ED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5" y="231265"/>
            <a:ext cx="3006012" cy="80120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NASKÓREK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43B935FE-0C3E-436B-86E7-93B8F1A07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631" b="5553"/>
          <a:stretch/>
        </p:blipFill>
        <p:spPr>
          <a:xfrm>
            <a:off x="3797559" y="848834"/>
            <a:ext cx="8394441" cy="6009166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AF6D059-C62D-4802-A280-5E973C58D4A8}"/>
              </a:ext>
            </a:extLst>
          </p:cNvPr>
          <p:cNvSpPr txBox="1"/>
          <p:nvPr/>
        </p:nvSpPr>
        <p:spPr>
          <a:xfrm>
            <a:off x="4152122" y="256792"/>
            <a:ext cx="630749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Warstwa rogowa (zrogowaciała) składa się z martwych komórek wypełnionych białkiem zwanym keratyną. Komórki warstwy rogowej nieustannie się złuszczają i są zastępowane nowymi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E11620DE-5939-4DAC-9EF7-77F589C9ABC0}"/>
              </a:ext>
            </a:extLst>
          </p:cNvPr>
          <p:cNvSpPr txBox="1"/>
          <p:nvPr/>
        </p:nvSpPr>
        <p:spPr>
          <a:xfrm>
            <a:off x="249594" y="2164576"/>
            <a:ext cx="395773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Warstwa kolczysta</a:t>
            </a:r>
            <a:r>
              <a:rPr lang="pl-PL" dirty="0"/>
              <a:t> wraz z </a:t>
            </a:r>
            <a:r>
              <a:rPr lang="pl-PL" b="1" dirty="0"/>
              <a:t>warstwą podstawną </a:t>
            </a:r>
            <a:r>
              <a:rPr lang="pl-PL" dirty="0"/>
              <a:t>tworzą tzw. warstwę żywą. To tutaj </a:t>
            </a:r>
            <a:r>
              <a:rPr lang="pl-PL" u="sng" dirty="0"/>
              <a:t>powstają nowe komórki naskórka</a:t>
            </a:r>
            <a:r>
              <a:rPr lang="pl-PL" dirty="0"/>
              <a:t> które „wypychane” są stopniowo w górę, zastępując zrogowaciałe komórki.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F7320D4-DDEC-49C6-8F04-D05D25ED8A13}"/>
              </a:ext>
            </a:extLst>
          </p:cNvPr>
          <p:cNvSpPr txBox="1"/>
          <p:nvPr/>
        </p:nvSpPr>
        <p:spPr>
          <a:xfrm>
            <a:off x="367782" y="1124093"/>
            <a:ext cx="349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SKŁADA SIĘ Z NABŁONKA WIELOWARSTWOWEGO</a:t>
            </a:r>
          </a:p>
        </p:txBody>
      </p:sp>
      <p:pic>
        <p:nvPicPr>
          <p:cNvPr id="1026" name="Picture 2" descr="Warstwy naskórka – Medent">
            <a:extLst>
              <a:ext uri="{FF2B5EF4-FFF2-40B4-BE49-F238E27FC236}">
                <a16:creationId xmlns:a16="http://schemas.microsoft.com/office/drawing/2014/main" xmlns="" id="{A23CB938-664C-4388-835D-AB7A7C0F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73" y="4000500"/>
            <a:ext cx="3457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3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419F58-CFD6-4A1D-9D41-4ACA9315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10" y="289279"/>
            <a:ext cx="10515600" cy="726557"/>
          </a:xfrm>
        </p:spPr>
        <p:txBody>
          <a:bodyPr/>
          <a:lstStyle/>
          <a:p>
            <a:r>
              <a:rPr lang="pl-PL" b="1" dirty="0"/>
              <a:t>Co nadaje kolor naszej skórze?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BE3C4EB-E151-474E-BA7E-DABB6A0437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2668" y="1850551"/>
            <a:ext cx="7082865" cy="441353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EC2B91C-B0BC-4968-97B6-EF81AD33D261}"/>
              </a:ext>
            </a:extLst>
          </p:cNvPr>
          <p:cNvSpPr txBox="1"/>
          <p:nvPr/>
        </p:nvSpPr>
        <p:spPr>
          <a:xfrm>
            <a:off x="7129517" y="377908"/>
            <a:ext cx="470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Barwa skóry (oraz naszych włosów) zależy m.in. od ilości </a:t>
            </a:r>
            <a:r>
              <a:rPr lang="pl-PL" b="1" dirty="0"/>
              <a:t>melaniny – barwnika </a:t>
            </a:r>
            <a:r>
              <a:rPr lang="pl-PL" dirty="0"/>
              <a:t>występującego </a:t>
            </a:r>
            <a:br>
              <a:rPr lang="pl-PL" dirty="0"/>
            </a:br>
            <a:r>
              <a:rPr lang="pl-PL" dirty="0"/>
              <a:t>w komórkach naskórka. O jakie komórki chodzi?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07C04EA8-3C98-4EF1-9AF2-25F23840786C}"/>
              </a:ext>
            </a:extLst>
          </p:cNvPr>
          <p:cNvSpPr txBox="1"/>
          <p:nvPr/>
        </p:nvSpPr>
        <p:spPr>
          <a:xfrm>
            <a:off x="238611" y="1250387"/>
            <a:ext cx="659581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MELANOCYTY: </a:t>
            </a:r>
            <a:r>
              <a:rPr lang="pl-PL" sz="2400" dirty="0"/>
              <a:t>to rozgałęzione komórki które znajdują się w warstwie podstawnej naskórka. Produkują barwnik – melaninę.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34B87C3A-7A76-4868-A29D-6E8EA433A55C}"/>
              </a:ext>
            </a:extLst>
          </p:cNvPr>
          <p:cNvSpPr txBox="1"/>
          <p:nvPr/>
        </p:nvSpPr>
        <p:spPr>
          <a:xfrm>
            <a:off x="238611" y="2648010"/>
            <a:ext cx="4572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Zadaniem melaniny jest pochłanianie promieniowania UV zawartego w promieniowaniu słonecznym, a tym samym ochrona DNA przed uszkodzeniem.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1B874E2-5307-4AD1-A57D-7107272940CE}"/>
              </a:ext>
            </a:extLst>
          </p:cNvPr>
          <p:cNvSpPr txBox="1"/>
          <p:nvPr/>
        </p:nvSpPr>
        <p:spPr>
          <a:xfrm>
            <a:off x="238610" y="4893736"/>
            <a:ext cx="453866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Dzięki wypustkom, melanocyty mogą rozprowadzać barwnik do wyższych partii naskórka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15A00EBE-68E8-4A44-9D26-FE3C7E1D841E}"/>
              </a:ext>
            </a:extLst>
          </p:cNvPr>
          <p:cNvSpPr txBox="1"/>
          <p:nvPr/>
        </p:nvSpPr>
        <p:spPr>
          <a:xfrm>
            <a:off x="11486913" y="2248677"/>
            <a:ext cx="553998" cy="25006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dirty="0"/>
              <a:t>NASKÓREK</a:t>
            </a:r>
          </a:p>
        </p:txBody>
      </p:sp>
    </p:spTree>
    <p:extLst>
      <p:ext uri="{BB962C8B-B14F-4D97-AF65-F5344CB8AC3E}">
        <p14:creationId xmlns:p14="http://schemas.microsoft.com/office/powerpoint/2010/main" xmlns="" val="35237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685800" y="304800"/>
            <a:ext cx="7772400" cy="6076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Naskórek</a:t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-0,5mm</a:t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- 2 warstwy: rogowa i rozrodcza</a:t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wytwory</a:t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melanina</a:t>
            </a:r>
            <a:b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3.bp.blogspot.com/-tq5LBw2rNsk/UQQXsL9y-TI/AAAAAAAAARc/DKKi38Pft4c/s1600/Bez%C2%A0tytu%C5%8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8778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-zdrowym-ciele.fabrykablogow.pl/wp-content/uploads/sites/56/2013/10/piegi-Kopia-480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476250"/>
            <a:ext cx="86534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1024</Words>
  <Application>Microsoft Office PowerPoint</Application>
  <PresentationFormat>Niestandardowy</PresentationFormat>
  <Paragraphs>113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Budowa i funkcje skóry</vt:lpstr>
      <vt:lpstr>ZASTANÓW SIĘ:</vt:lpstr>
      <vt:lpstr>Slajd 3</vt:lpstr>
      <vt:lpstr>Slajd 4</vt:lpstr>
      <vt:lpstr>Slajd 5</vt:lpstr>
      <vt:lpstr>Slajd 6</vt:lpstr>
      <vt:lpstr>NASKÓREK</vt:lpstr>
      <vt:lpstr>Co nadaje kolor naszej skórze?</vt:lpstr>
      <vt:lpstr>Slajd 9</vt:lpstr>
      <vt:lpstr>SKÓRA WŁAŚCIWA</vt:lpstr>
      <vt:lpstr>SKÓRA WŁAŚCIWA</vt:lpstr>
      <vt:lpstr>Wytwory naskórka  - włosy</vt:lpstr>
      <vt:lpstr>Wytwory naskórka - paznokcie</vt:lpstr>
      <vt:lpstr>WYTWORY NASKÓRKA  - GRUCZOŁY</vt:lpstr>
      <vt:lpstr>TKANKA PODSKÓRNA</vt:lpstr>
      <vt:lpstr>FUNKCJE SKÓRY</vt:lpstr>
      <vt:lpstr>PODSUMOWUJĄC FUNKCJE SKÓRY</vt:lpstr>
      <vt:lpstr>PODSUMOWUJĄC FUNKCJE SKÓRY</vt:lpstr>
      <vt:lpstr>PODSUMOWUJĄC FUNKCJE SKÓRY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i funkcje skóry</dc:title>
  <dc:creator>Damian Unknown</dc:creator>
  <cp:lastModifiedBy>amuzy</cp:lastModifiedBy>
  <cp:revision>27</cp:revision>
  <dcterms:created xsi:type="dcterms:W3CDTF">2020-09-06T19:52:43Z</dcterms:created>
  <dcterms:modified xsi:type="dcterms:W3CDTF">2020-09-08T21:13:53Z</dcterms:modified>
</cp:coreProperties>
</file>